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8" r:id="rId23"/>
    <p:sldId id="277" r:id="rId24"/>
    <p:sldId id="280" r:id="rId25"/>
    <p:sldId id="279" r:id="rId26"/>
  </p:sldIdLst>
  <p:sldSz cx="9144000" cy="6858000" type="screen4x3"/>
  <p:notesSz cx="6797675" cy="9929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929F9F4-4A8F-4326-A1B4-22849713DDAB}" styleName="Tamni stil 1 - Isticanj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Tamni stil 1 - Isticanj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amni stil 1 - Isticanj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rednji stil 4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E8903-D011-4EE7-9411-618D8D269E7F}" type="datetimeFigureOut">
              <a:rPr lang="hr-HR" smtClean="0"/>
              <a:pPr/>
              <a:t>11.1.2021.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B7DE4-0C79-42BC-87DB-3335435F75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537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13. 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B7DE4-0C79-42BC-87DB-3335435F75A4}" type="slidenum">
              <a:rPr lang="hr-HR" smtClean="0"/>
              <a:pPr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755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D5433E7-B680-47C6-B92F-58D0C8096A52}" type="datetimeFigureOut">
              <a:rPr lang="hr-HR" smtClean="0"/>
              <a:pPr/>
              <a:t>11.1.2021.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33E7-B680-47C6-B92F-58D0C8096A52}" type="datetimeFigureOut">
              <a:rPr lang="hr-HR" smtClean="0"/>
              <a:pPr/>
              <a:t>11.1.2021.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D5433E7-B680-47C6-B92F-58D0C8096A52}" type="datetimeFigureOut">
              <a:rPr lang="hr-HR" smtClean="0"/>
              <a:pPr/>
              <a:t>11.1.2021.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Pravokut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33E7-B680-47C6-B92F-58D0C8096A52}" type="datetimeFigureOut">
              <a:rPr lang="hr-HR" smtClean="0"/>
              <a:pPr/>
              <a:t>11.1.2021.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7" name="Pravokut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33E7-B680-47C6-B92F-58D0C8096A52}" type="datetimeFigureOut">
              <a:rPr lang="hr-HR" smtClean="0"/>
              <a:pPr/>
              <a:t>11.1.2021.</a:t>
            </a:fld>
            <a:endParaRPr lang="hr-HR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D5433E7-B680-47C6-B92F-58D0C8096A52}" type="datetimeFigureOut">
              <a:rPr lang="hr-HR" smtClean="0"/>
              <a:pPr/>
              <a:t>11.1.2021.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Rezervirano mjesto podnožj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D5433E7-B680-47C6-B92F-58D0C8096A52}" type="datetimeFigureOut">
              <a:rPr lang="hr-HR" smtClean="0"/>
              <a:pPr/>
              <a:t>11.1.2021.</a:t>
            </a:fld>
            <a:endParaRPr lang="hr-HR"/>
          </a:p>
        </p:txBody>
      </p:sp>
      <p:sp>
        <p:nvSpPr>
          <p:cNvPr id="12" name="Rezervirano mjesto broja slajd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Rezervirano mjesto teksta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15" name="Rezervirano mjesto teksta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33E7-B680-47C6-B92F-58D0C8096A52}" type="datetimeFigureOut">
              <a:rPr lang="hr-HR" smtClean="0"/>
              <a:pPr/>
              <a:t>11.1.2021.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33E7-B680-47C6-B92F-58D0C8096A52}" type="datetimeFigureOut">
              <a:rPr lang="hr-HR" smtClean="0"/>
              <a:pPr/>
              <a:t>11.1.2021.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33E7-B680-47C6-B92F-58D0C8096A52}" type="datetimeFigureOut">
              <a:rPr lang="hr-HR" smtClean="0"/>
              <a:pPr/>
              <a:t>11.1.2021.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8" name="Pravokut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1" name="Pravokut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D5433E7-B680-47C6-B92F-58D0C8096A52}" type="datetimeFigureOut">
              <a:rPr lang="hr-HR" smtClean="0"/>
              <a:pPr/>
              <a:t>11.1.2021.</a:t>
            </a:fld>
            <a:endParaRPr lang="hr-HR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/>
              <a:t>Pritisnite ikonu za dodavanje slike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Kliknite da biste uredili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D5433E7-B680-47C6-B92F-58D0C8096A52}" type="datetimeFigureOut">
              <a:rPr lang="hr-HR" smtClean="0"/>
              <a:pPr/>
              <a:t>11.1.2021.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Pravokut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vas.h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2736304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accent1">
                    <a:lumMod val="75000"/>
                  </a:schemeClr>
                </a:solidFill>
              </a:rPr>
              <a:t>                         OPĆINA LOVAS</a:t>
            </a: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851187" cy="2186631"/>
          </a:xfrm>
        </p:spPr>
        <p:txBody>
          <a:bodyPr>
            <a:noAutofit/>
          </a:bodyPr>
          <a:lstStyle/>
          <a:p>
            <a:pPr algn="ctr"/>
            <a:r>
              <a:rPr lang="hr-HR" sz="3200" dirty="0">
                <a:solidFill>
                  <a:schemeClr val="accent1">
                    <a:lumMod val="75000"/>
                  </a:schemeClr>
                </a:solidFill>
              </a:rPr>
              <a:t>PRORAČUN OPĆINE LOVAS ZA 20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21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</a:rPr>
              <a:t>. GODINU I PROJEKCIJE PRORAČUNSKE POTROŠNJE ZA 202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</a:rPr>
              <a:t>. I 202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hr-HR" sz="320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</a:rPr>
              <a:t>GODINU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03" y="1830808"/>
            <a:ext cx="1152129" cy="16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59000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89199" cy="1280890"/>
          </a:xfrm>
        </p:spPr>
        <p:txBody>
          <a:bodyPr/>
          <a:lstStyle/>
          <a:p>
            <a:pPr algn="ctr"/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KAKO SE DONOSI PRORAČUN?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1700808"/>
            <a:ext cx="6591985" cy="3777622"/>
          </a:xfrm>
        </p:spPr>
        <p:txBody>
          <a:bodyPr>
            <a:noAutofit/>
          </a:bodyPr>
          <a:lstStyle/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Načelnik utvrđuje prijedlog proračuna i projekcija te ih podnosi predstavničkom tijelu (Općinskom vijeću Općine Lovas) na podnošenje do 15. studenoga tekuće godine.</a:t>
            </a: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Sukladno odredbama Zakona, proračun se mora usvojiti najkasnije do kraja tekuće za narednu godinu. </a:t>
            </a: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Proračun nije „statičan“ akt već se sukladno Zakonu tijekom proračunske godine mogu donositi izmjene i dopune.</a:t>
            </a: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Proračun Općine Lovas za 20</a:t>
            </a:r>
            <a:r>
              <a:rPr lang="en-GB" sz="2000" i="1" dirty="0">
                <a:solidFill>
                  <a:schemeClr val="accent2">
                    <a:lumMod val="50000"/>
                  </a:schemeClr>
                </a:solidFill>
              </a:rPr>
              <a:t>21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. godinu može se pronaći u Službenom vjesniku Vukovarsko-srijemske županije i na web stranici Općine Lovas </a:t>
            </a:r>
            <a:r>
              <a:rPr lang="hr-HR" sz="2000" i="1" u="sng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www.lovas.hr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 .</a:t>
            </a:r>
          </a:p>
          <a:p>
            <a:pPr marL="0" indent="0" algn="ctr">
              <a:buNone/>
            </a:pPr>
            <a:endParaRPr lang="hr-HR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62288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89199" cy="1280890"/>
          </a:xfrm>
        </p:spPr>
        <p:txBody>
          <a:bodyPr/>
          <a:lstStyle/>
          <a:p>
            <a:pPr algn="ctr"/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SADRŽAJ PRORAČUNA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1412776"/>
            <a:ext cx="7745505" cy="3844949"/>
          </a:xfrm>
        </p:spPr>
        <p:txBody>
          <a:bodyPr>
            <a:noAutofit/>
          </a:bodyPr>
          <a:lstStyle/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Proračun se sastoji od općeg i posebnog dijela te plana</a:t>
            </a:r>
          </a:p>
          <a:p>
            <a:pPr marL="0" indent="0" algn="just">
              <a:buNone/>
            </a:pP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     razvojnih programa.</a:t>
            </a: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Opći dio proračuna čine račun prihoda i rashoda te račun</a:t>
            </a:r>
          </a:p>
          <a:p>
            <a:pPr marL="0" indent="0" algn="just">
              <a:buNone/>
            </a:pP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     financiranja.</a:t>
            </a: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Posebni dio proračuna sastoji se od plana rashoda i izdataka iskazanih raspoređenih u programe koji se sastoje od aktivnosti i projekata.</a:t>
            </a: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Plan razvojnih programa je dokument jedinice lokalne samouprave sastaljen za trogodišnje razdoblje koji sadrži ciljeve i prioritete razvoja jedinice lokalne samouprave povezane s programskom i orgaizacijskom klasifiacijom proračuna, odnosno skraćeni je prikaz planiranih rashoda vezanih uz kapitalne investicije.</a:t>
            </a:r>
          </a:p>
          <a:p>
            <a:pPr marL="0" indent="0" algn="ctr">
              <a:buNone/>
            </a:pPr>
            <a:endParaRPr lang="hr-HR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08877"/>
      </p:ext>
    </p:extLst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91462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700" b="1" dirty="0">
                <a:solidFill>
                  <a:schemeClr val="accent1">
                    <a:lumMod val="50000"/>
                  </a:schemeClr>
                </a:solidFill>
              </a:rPr>
              <a:t>ODAKLE NOVAC DOLAZI U PRORAČUN?</a:t>
            </a:r>
            <a:br>
              <a:rPr lang="hr-HR" sz="27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hr-HR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2400" b="1" dirty="0">
                <a:solidFill>
                  <a:schemeClr val="accent1">
                    <a:lumMod val="50000"/>
                  </a:schemeClr>
                </a:solidFill>
              </a:rPr>
              <a:t>1. PRIHODI POSLOVANJA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2060848"/>
            <a:ext cx="7745505" cy="4032448"/>
          </a:xfrm>
        </p:spPr>
        <p:txBody>
          <a:bodyPr>
            <a:normAutofit lnSpcReduction="10000"/>
          </a:bodyPr>
          <a:lstStyle/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a) Prihodi od poreza iznose 2.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873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.000,00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(porez i prirez na dohodak i porez na imovinu, porez na kuće za odmor, porez na promet nekretnina, porez na potrošnju alkoholih i bezalkoholnih pića)</a:t>
            </a:r>
          </a:p>
          <a:p>
            <a:pPr marL="0" indent="0" algn="just">
              <a:buNone/>
            </a:pPr>
            <a:endParaRPr lang="hr-HR" sz="22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b) Pomoći iz inozemstva (darovnice) i od subjekata unutar opće države iznose 7.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306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(tekuće i kapitalne pomoći iz proračuna – državnog, županijskog i općinskog, tekuće i kapitalne pomoći od ostalih subjekata unutar opće države – HZZ-a, HZZO-a, FZOUE, tekuće i kapitalne pomoći iz državnog proračuna temeljem prijenosa sredstava EU)</a:t>
            </a:r>
          </a:p>
          <a:p>
            <a:pPr marL="0" indent="0" algn="ctr">
              <a:buNone/>
            </a:pPr>
            <a:endParaRPr lang="hr-H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54913"/>
      </p:ext>
    </p:extLst>
  </p:cSld>
  <p:clrMapOvr>
    <a:masterClrMapping/>
  </p:clrMapOvr>
  <p:transition>
    <p:pull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99592" y="1484784"/>
            <a:ext cx="7385465" cy="514543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c) Prihodi od imovine iznose 4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94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.000,00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(prihodi od financijske imovine – kamate na oročena sredstva i depozite, prihodi od nefinancijske imovine - naknade za koncesije, prihodi od zakupa i iznajmljivanja poljoprivrednog zemljišta i imovine)</a:t>
            </a:r>
          </a:p>
          <a:p>
            <a:pPr algn="just"/>
            <a:endParaRPr lang="hr-HR" sz="24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d) Prihodi od administrativnih pristojbi i po posebnim propisima iznose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622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.000,00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(administrativne/upravne pristojbe – ostale naknade utvrđene gradskom/općinskom odlukom, prihodi po posebnim propisima)</a:t>
            </a:r>
          </a:p>
          <a:p>
            <a:pPr marL="0" indent="0" algn="just">
              <a:buNone/>
            </a:pPr>
            <a:endParaRPr lang="hr-HR" sz="22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e) Ostali prihodi iznose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50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.000,00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(donacije od pravnih i fizičkih osoba izvan opće države)</a:t>
            </a:r>
          </a:p>
          <a:p>
            <a:pPr marL="0" indent="0" algn="just">
              <a:buNone/>
            </a:pPr>
            <a:endParaRPr lang="hr-HR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f) Ostali prihodi iznose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201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.000,00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(kazne i upravne mjere i ostali prihodi)</a:t>
            </a:r>
          </a:p>
          <a:p>
            <a:pPr marL="0" indent="0" algn="ctr">
              <a:buNone/>
            </a:pPr>
            <a:endParaRPr lang="hr-HR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86689"/>
      </p:ext>
    </p:extLst>
  </p:cSld>
  <p:clrMapOvr>
    <a:masterClrMapping/>
  </p:clrMapOvr>
  <p:transition>
    <p:wheel spokes="2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89199" cy="1280890"/>
          </a:xfrm>
        </p:spPr>
        <p:txBody>
          <a:bodyPr/>
          <a:lstStyle/>
          <a:p>
            <a:pPr algn="ctr"/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2. PRIHODI OD PRODAJE NEFINANCIJSKE IMOVINE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1482466"/>
            <a:ext cx="7745505" cy="387781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a) Prihodi od prodaje proizvedene dugotrajne imovine iznose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72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.000,00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prihodi od prodaje građevinskih objekata</a:t>
            </a:r>
            <a:r>
              <a:rPr lang="en-GB" sz="22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GB" sz="2200" dirty="0" err="1">
                <a:solidFill>
                  <a:schemeClr val="accent2">
                    <a:lumMod val="50000"/>
                  </a:schemeClr>
                </a:solidFill>
              </a:rPr>
              <a:t>postrojenja</a:t>
            </a:r>
            <a:r>
              <a:rPr lang="en-GB" sz="22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GB" sz="2200" dirty="0" err="1">
                <a:solidFill>
                  <a:schemeClr val="accent2">
                    <a:lumMod val="50000"/>
                  </a:schemeClr>
                </a:solidFill>
              </a:rPr>
              <a:t>opreme</a:t>
            </a:r>
            <a:r>
              <a:rPr lang="en-GB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GB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accent2">
                    <a:lumMod val="50000"/>
                  </a:schemeClr>
                </a:solidFill>
              </a:rPr>
              <a:t>prijevoznih</a:t>
            </a:r>
            <a:r>
              <a:rPr lang="en-GB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accent2">
                    <a:lumMod val="50000"/>
                  </a:schemeClr>
                </a:solidFill>
              </a:rPr>
              <a:t>sredstava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hr-HR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b) Prihodi od prodaje proizvedene dugotrajne imovine iznose 60.000,00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prihodi od prodaje građevinskih objekata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hr-HR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3100" b="1" dirty="0">
                <a:solidFill>
                  <a:schemeClr val="accent2">
                    <a:lumMod val="50000"/>
                  </a:schemeClr>
                </a:solidFill>
              </a:rPr>
              <a:t>3. VIŠAK PRIHODA 1</a:t>
            </a:r>
            <a:r>
              <a:rPr lang="en-GB" sz="3100" b="1" dirty="0">
                <a:solidFill>
                  <a:schemeClr val="accent2">
                    <a:lumMod val="50000"/>
                  </a:schemeClr>
                </a:solidFill>
              </a:rPr>
              <a:t>32</a:t>
            </a:r>
            <a:r>
              <a:rPr lang="hr-HR" sz="3100" b="1" dirty="0">
                <a:solidFill>
                  <a:schemeClr val="accent2">
                    <a:lumMod val="50000"/>
                  </a:schemeClr>
                </a:solidFill>
              </a:rPr>
              <a:t>.000,00 kn</a:t>
            </a:r>
          </a:p>
          <a:p>
            <a:pPr marL="0" indent="0">
              <a:buNone/>
            </a:pPr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					</a:t>
            </a:r>
            <a:r>
              <a:rPr lang="hr-HR" sz="3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UKUPNO PRIHODI: 				</a:t>
            </a:r>
          </a:p>
          <a:p>
            <a:pPr marL="0" indent="0" algn="ctr">
              <a:buNone/>
            </a:pPr>
            <a:r>
              <a:rPr lang="hr-HR" sz="3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GB" sz="3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r-HR" sz="3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GB" sz="3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750</a:t>
            </a:r>
            <a:r>
              <a:rPr lang="hr-HR" sz="3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GB" sz="3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hr-HR" sz="3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00,00 kuna</a:t>
            </a:r>
            <a:endParaRPr lang="hr-HR" sz="3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2275561" cy="7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451699"/>
      </p:ext>
    </p:extLst>
  </p:cSld>
  <p:clrMapOvr>
    <a:masterClrMapping/>
  </p:clrMapOvr>
  <p:transition>
    <p:pull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56263" cy="1363758"/>
          </a:xfrm>
        </p:spPr>
        <p:txBody>
          <a:bodyPr/>
          <a:lstStyle/>
          <a:p>
            <a:pPr algn="ctr"/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KAMO NOVAC ODLAZI IZ PRORAČUNA?</a:t>
            </a:r>
            <a:b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1. RASHODI POSLOVANJA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99247" y="2276872"/>
            <a:ext cx="7745505" cy="3849290"/>
          </a:xfrm>
        </p:spPr>
        <p:txBody>
          <a:bodyPr>
            <a:normAutofit lnSpcReduction="10000"/>
          </a:bodyPr>
          <a:lstStyle/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a) Rashodi za zaposlene iznose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035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.500,00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(plaće, ostali rashodi za zaposlene, doprinosi na plaće)</a:t>
            </a:r>
          </a:p>
          <a:p>
            <a:pPr marL="0" indent="0" algn="just">
              <a:buNone/>
            </a:pPr>
            <a:endParaRPr lang="hr-HR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b) Materijalni rashodi iznose 2.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187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9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(naknade troškova zaposlenima, rashodi za materijal i energiju, rashodi za usluge, naknade toškova osobama izvan radnog odnosa, ostali nespomenuti rashodi poslovanja)</a:t>
            </a:r>
          </a:p>
          <a:p>
            <a:pPr marL="0" indent="0" algn="just">
              <a:buNone/>
            </a:pPr>
            <a:endParaRPr lang="hr-HR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c) Financijski rashodi iznose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83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.000,00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kamate na primljene zajmove, ostali financijski rashodi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0" indent="0" algn="ctr">
              <a:buNone/>
            </a:pPr>
            <a:endParaRPr lang="hr-H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11600"/>
      </p:ext>
    </p:extLst>
  </p:cSld>
  <p:clrMapOvr>
    <a:masterClrMapping/>
  </p:clrMapOvr>
  <p:transition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83568" y="1628800"/>
            <a:ext cx="7745505" cy="4752528"/>
          </a:xfrm>
        </p:spPr>
        <p:txBody>
          <a:bodyPr>
            <a:normAutofit/>
          </a:bodyPr>
          <a:lstStyle/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d) Subvencije iznose 1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63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.000,00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(suvencije trgovačkim društvima, obrtnicima, malim i srednjim poduzetnicima izvan javnog sektora)</a:t>
            </a:r>
          </a:p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e) Naknade građanima i kućanstvima na temelju osiguranja i druge naknade iznose 3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15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.000,00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(ostale naknade građanima i kućanstvima iz proračuna)</a:t>
            </a:r>
          </a:p>
          <a:p>
            <a:pPr marL="0" indent="0" algn="ctr">
              <a:buNone/>
            </a:pPr>
            <a:endParaRPr lang="hr-HR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f) Ostali rashodi iznose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1.012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(tekuće donacije, kapitalne donacije, kazne, penali i naknade štete)</a:t>
            </a:r>
          </a:p>
          <a:p>
            <a:pPr algn="ctr"/>
            <a:endParaRPr lang="hr-H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93680"/>
      </p:ext>
    </p:extLst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89199" cy="1280890"/>
          </a:xfrm>
        </p:spPr>
        <p:txBody>
          <a:bodyPr/>
          <a:lstStyle/>
          <a:p>
            <a:pPr algn="ctr"/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2. RASHODI ZA NABAVU NEFINANCIJSKE IMOVINE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1700808"/>
            <a:ext cx="6591985" cy="413766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r-HR" sz="2600" b="1" i="1" dirty="0">
                <a:solidFill>
                  <a:schemeClr val="accent2">
                    <a:lumMod val="50000"/>
                  </a:schemeClr>
                </a:solidFill>
              </a:rPr>
              <a:t>a) Rashodi za nabavu neproizvedene imovine iznose </a:t>
            </a:r>
            <a:r>
              <a:rPr lang="en-GB" sz="2600" b="1" i="1" dirty="0">
                <a:solidFill>
                  <a:schemeClr val="accent2">
                    <a:lumMod val="50000"/>
                  </a:schemeClr>
                </a:solidFill>
              </a:rPr>
              <a:t>800</a:t>
            </a:r>
            <a:r>
              <a:rPr lang="hr-HR" sz="2600" b="1" i="1" dirty="0">
                <a:solidFill>
                  <a:schemeClr val="accent2">
                    <a:lumMod val="50000"/>
                  </a:schemeClr>
                </a:solidFill>
              </a:rPr>
              <a:t>.000,00 kuna</a:t>
            </a:r>
            <a:endParaRPr lang="hr-HR" sz="2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(nematerijalna imovina)</a:t>
            </a:r>
          </a:p>
          <a:p>
            <a:pPr algn="just"/>
            <a:endParaRPr lang="hr-HR" sz="24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600" b="1" i="1" dirty="0">
                <a:solidFill>
                  <a:schemeClr val="accent2">
                    <a:lumMod val="50000"/>
                  </a:schemeClr>
                </a:solidFill>
              </a:rPr>
              <a:t>b) Rashodi za nabavu proizvedene dugotrajne imovine iznose </a:t>
            </a:r>
            <a:r>
              <a:rPr lang="en-GB" sz="2600" b="1" i="1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hr-HR" sz="2600" b="1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GB" sz="2600" b="1" i="1" dirty="0">
                <a:solidFill>
                  <a:schemeClr val="accent2">
                    <a:lumMod val="50000"/>
                  </a:schemeClr>
                </a:solidFill>
              </a:rPr>
              <a:t>909</a:t>
            </a:r>
            <a:r>
              <a:rPr lang="hr-HR" sz="2600" b="1" i="1" dirty="0">
                <a:solidFill>
                  <a:schemeClr val="accent2">
                    <a:lumMod val="50000"/>
                  </a:schemeClr>
                </a:solidFill>
              </a:rPr>
              <a:t>.000,00 kuna</a:t>
            </a:r>
            <a:endParaRPr lang="hr-HR" sz="2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(građevinski objekti, postrojenja i oprema,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50000"/>
                  </a:schemeClr>
                </a:solidFill>
              </a:rPr>
              <a:t>prijevozna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50000"/>
                  </a:schemeClr>
                </a:solidFill>
              </a:rPr>
              <a:t>sredstva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 knjige, umjetnička djela i ostale izložbene vrijednosti, nematerijalna proizvedena imovina)</a:t>
            </a:r>
          </a:p>
          <a:p>
            <a:pPr algn="just"/>
            <a:endParaRPr lang="hr-HR" sz="24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800" b="1" i="1" dirty="0">
                <a:solidFill>
                  <a:schemeClr val="accent2">
                    <a:lumMod val="50000"/>
                  </a:schemeClr>
                </a:solidFill>
              </a:rPr>
              <a:t>c) Rashodi za dodatna ulaganja na nefinancijskoj imovini iznose 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</a:rPr>
              <a:t>200</a:t>
            </a:r>
            <a:r>
              <a:rPr lang="hr-HR" sz="2800" b="1" i="1" dirty="0">
                <a:solidFill>
                  <a:schemeClr val="accent2">
                    <a:lumMod val="50000"/>
                  </a:schemeClr>
                </a:solidFill>
              </a:rPr>
              <a:t>.000,00 kuna</a:t>
            </a:r>
            <a:endParaRPr lang="hr-HR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600" dirty="0">
                <a:solidFill>
                  <a:schemeClr val="accent2">
                    <a:lumMod val="50000"/>
                  </a:schemeClr>
                </a:solidFill>
              </a:rPr>
              <a:t>(dodatna ulaganja na građevinskim objektima)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2119558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0"/>
            <a:ext cx="6589199" cy="1280890"/>
          </a:xfrm>
        </p:spPr>
        <p:txBody>
          <a:bodyPr/>
          <a:lstStyle/>
          <a:p>
            <a:pPr algn="ctr"/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3. IZDACI ZA FINANCIJSKU IMOVINU I OTPLATE ZAJMOVA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755576" y="1860874"/>
            <a:ext cx="6591985" cy="377762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r-HR" sz="2600" b="1" i="1" dirty="0">
                <a:solidFill>
                  <a:schemeClr val="accent2">
                    <a:lumMod val="50000"/>
                  </a:schemeClr>
                </a:solidFill>
              </a:rPr>
              <a:t>d) Izdaci za otplatu glavnice primljenih zajmova  iznose </a:t>
            </a:r>
            <a:r>
              <a:rPr lang="en-GB" sz="2600" b="1" i="1" dirty="0">
                <a:solidFill>
                  <a:schemeClr val="accent2">
                    <a:lumMod val="50000"/>
                  </a:schemeClr>
                </a:solidFill>
              </a:rPr>
              <a:t>45</a:t>
            </a:r>
            <a:r>
              <a:rPr lang="hr-HR" sz="2600" b="1" i="1" dirty="0">
                <a:solidFill>
                  <a:schemeClr val="accent2">
                    <a:lumMod val="50000"/>
                  </a:schemeClr>
                </a:solidFill>
              </a:rPr>
              <a:t>.000,00 kuna</a:t>
            </a:r>
          </a:p>
          <a:p>
            <a:pPr algn="just"/>
            <a:endParaRPr lang="hr-HR" sz="24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(otplata glavnice primljenih zajmova od banaka i ostalih financijskih institucija u javnom sektoru, dionice i udjeli u glavnici trgovačkih društava u javnom sektoru)</a:t>
            </a:r>
          </a:p>
          <a:p>
            <a:pPr marL="0" indent="0">
              <a:buNone/>
            </a:pPr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r-HR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hr-HR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UKUPNO RASHODI: </a:t>
            </a:r>
          </a:p>
          <a:p>
            <a:pPr marL="0" indent="0" algn="ctr">
              <a:buNone/>
            </a:pPr>
            <a:r>
              <a:rPr lang="hr-HR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r-HR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750</a:t>
            </a:r>
            <a:r>
              <a:rPr lang="hr-HR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hr-HR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00,00 kuna</a:t>
            </a:r>
            <a:endParaRPr lang="hr-HR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1595495" cy="119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924579"/>
      </p:ext>
    </p:extLst>
  </p:cSld>
  <p:clrMapOvr>
    <a:masterClrMapping/>
  </p:clrMapOvr>
  <p:transition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1412776"/>
            <a:ext cx="7056784" cy="5256583"/>
          </a:xfrm>
        </p:spPr>
        <p:txBody>
          <a:bodyPr>
            <a:normAutofit fontScale="85000" lnSpcReduction="10000"/>
          </a:bodyPr>
          <a:lstStyle/>
          <a:p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Rashodi se u proračunu dijele na Razdjele, koji se dijele na Glave, a Glave se dalje dijele na Programe i Aktivnosti u kojima se detaljnije definiraju rashodi.</a:t>
            </a:r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Rashodi proračuna općine Lovas raspoređeni su unutar slijedećih razdjela: </a:t>
            </a:r>
          </a:p>
          <a:p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OPĆINSKO VIJEĆE </a:t>
            </a:r>
            <a:r>
              <a:rPr lang="hr-HR" sz="1800" i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hr-HR" sz="2100" dirty="0">
                <a:solidFill>
                  <a:schemeClr val="accent2">
                    <a:lumMod val="50000"/>
                  </a:schemeClr>
                </a:solidFill>
              </a:rPr>
              <a:t>u ovom razdjelu evidentiraju se rashodi za članove općinskog vijeća.</a:t>
            </a:r>
          </a:p>
          <a:p>
            <a:pPr marL="411480" lvl="1" indent="0">
              <a:buNone/>
            </a:pPr>
            <a:endParaRPr lang="hr-HR" sz="1800" i="1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OPĆINSKI NAČELNIK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hr-HR" sz="2100" dirty="0">
                <a:solidFill>
                  <a:schemeClr val="accent2">
                    <a:lumMod val="50000"/>
                  </a:schemeClr>
                </a:solidFill>
              </a:rPr>
              <a:t>u ovom razdjelu evidentiraju se rashodi za rad općinskog načelnika.</a:t>
            </a:r>
          </a:p>
          <a:p>
            <a:pPr marL="411480" lvl="1" indent="0">
              <a:buNone/>
            </a:pPr>
            <a:endParaRPr lang="hr-HR" sz="2000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JEDINSTVENI UPRAVNI ODJEL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hr-HR" sz="2100" dirty="0">
                <a:solidFill>
                  <a:schemeClr val="accent2">
                    <a:lumMod val="50000"/>
                  </a:schemeClr>
                </a:solidFill>
              </a:rPr>
              <a:t>u ovom razdjelu evidentiraju se rashodi za javnu upravu i administraciju, vatrogastvo i civilnu zaštitu, gospodarstvo, komunalnu infrastrukturu, obrazovanje,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accent2">
                    <a:lumMod val="50000"/>
                  </a:schemeClr>
                </a:solidFill>
              </a:rPr>
              <a:t>zdravstvo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hr-HR" sz="2100" dirty="0">
                <a:solidFill>
                  <a:schemeClr val="accent2">
                    <a:lumMod val="50000"/>
                  </a:schemeClr>
                </a:solidFill>
              </a:rPr>
              <a:t> javne potrebe u kulturi,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accent2">
                    <a:lumMod val="50000"/>
                  </a:schemeClr>
                </a:solidFill>
              </a:rPr>
              <a:t>rekreaciji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accent2">
                    <a:lumMod val="50000"/>
                  </a:schemeClr>
                </a:solidFill>
              </a:rPr>
              <a:t>religiji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hr-HR" sz="2100" dirty="0">
                <a:solidFill>
                  <a:schemeClr val="accent2">
                    <a:lumMod val="50000"/>
                  </a:schemeClr>
                </a:solidFill>
              </a:rPr>
              <a:t> djelatnost športa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hr-HR" sz="2100" dirty="0">
                <a:solidFill>
                  <a:schemeClr val="accent2">
                    <a:lumMod val="50000"/>
                  </a:schemeClr>
                </a:solidFill>
              </a:rPr>
              <a:t> socijalnu skrb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accent2">
                    <a:lumMod val="50000"/>
                  </a:schemeClr>
                </a:solidFill>
              </a:rPr>
              <a:t>Proračunskog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accent2">
                    <a:lumMod val="50000"/>
                  </a:schemeClr>
                </a:solidFill>
              </a:rPr>
              <a:t>korisnika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en-GB" sz="2100" dirty="0" err="1">
                <a:solidFill>
                  <a:schemeClr val="accent2">
                    <a:lumMod val="50000"/>
                  </a:schemeClr>
                </a:solidFill>
              </a:rPr>
              <a:t>Razvojne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accent2">
                    <a:lumMod val="50000"/>
                  </a:schemeClr>
                </a:solidFill>
              </a:rPr>
              <a:t>agencije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</a:rPr>
              <a:t> TINTL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hr-HR" sz="2000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hr-H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41240"/>
      </p:ext>
    </p:extLst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kovni rezultat za OPĆINA LOV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97941"/>
            <a:ext cx="3888432" cy="201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98865245"/>
              </p:ext>
            </p:extLst>
          </p:nvPr>
        </p:nvGraphicFramePr>
        <p:xfrm>
          <a:off x="1547664" y="2276872"/>
          <a:ext cx="6228716" cy="1463040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3114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4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BROJ STANOVNIKA</a:t>
                      </a:r>
                      <a:endParaRPr lang="hr-HR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1214 </a:t>
                      </a:r>
                      <a:r>
                        <a:rPr lang="hr-HR" sz="1400">
                          <a:effectLst/>
                        </a:rPr>
                        <a:t>*popis stanovništva 2011</a:t>
                      </a:r>
                      <a:r>
                        <a:rPr lang="hr-HR" sz="1200">
                          <a:effectLst/>
                        </a:rPr>
                        <a:t>.</a:t>
                      </a:r>
                      <a:endParaRPr lang="hr-HR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POVRŠINA OPĆINE</a:t>
                      </a:r>
                      <a:endParaRPr lang="hr-HR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42,52 </a:t>
                      </a:r>
                      <a:r>
                        <a:rPr lang="hr-HR" sz="1400">
                          <a:effectLst/>
                        </a:rPr>
                        <a:t>km2</a:t>
                      </a:r>
                      <a:endParaRPr lang="hr-HR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BROJ NASELJA</a:t>
                      </a:r>
                      <a:endParaRPr lang="hr-HR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2 </a:t>
                      </a:r>
                      <a:r>
                        <a:rPr lang="hr-HR" sz="1400" dirty="0">
                          <a:effectLst/>
                        </a:rPr>
                        <a:t>(</a:t>
                      </a:r>
                      <a:r>
                        <a:rPr lang="hr-HR" sz="1400" dirty="0" err="1">
                          <a:effectLst/>
                        </a:rPr>
                        <a:t>Lovas</a:t>
                      </a:r>
                      <a:r>
                        <a:rPr lang="hr-HR" sz="1400" dirty="0">
                          <a:effectLst/>
                        </a:rPr>
                        <a:t> i </a:t>
                      </a:r>
                      <a:r>
                        <a:rPr lang="hr-HR" sz="1400" dirty="0" err="1">
                          <a:effectLst/>
                        </a:rPr>
                        <a:t>Opatovac</a:t>
                      </a:r>
                      <a:r>
                        <a:rPr lang="hr-HR" sz="1400" dirty="0">
                          <a:effectLst/>
                        </a:rPr>
                        <a:t>)</a:t>
                      </a:r>
                      <a:endParaRPr lang="hr-HR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BROJ MJESNIH ODBORA</a:t>
                      </a:r>
                      <a:endParaRPr lang="hr-HR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2</a:t>
                      </a:r>
                      <a:endParaRPr lang="hr-HR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59632" y="77176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chemeClr val="accent2">
                    <a:lumMod val="50000"/>
                  </a:schemeClr>
                </a:solidFill>
              </a:rPr>
              <a:t>OPĆE INFORMACIJE O OPĆINI</a:t>
            </a:r>
          </a:p>
        </p:txBody>
      </p:sp>
    </p:spTree>
    <p:extLst>
      <p:ext uri="{BB962C8B-B14F-4D97-AF65-F5344CB8AC3E}">
        <p14:creationId xmlns:p14="http://schemas.microsoft.com/office/powerpoint/2010/main" val="300236130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99592" y="1556792"/>
            <a:ext cx="72008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i="1" dirty="0">
                <a:solidFill>
                  <a:schemeClr val="accent2">
                    <a:lumMod val="50000"/>
                  </a:schemeClr>
                </a:solidFill>
              </a:rPr>
              <a:t> Općinsko vijeće – 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u ovom Razdjelu evidentiraju 	se izdaci za naknade članovima općinskog 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ijeća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političke stranke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19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1900" dirty="0" err="1">
                <a:solidFill>
                  <a:schemeClr val="accent2">
                    <a:lumMod val="50000"/>
                  </a:schemeClr>
                </a:solidFill>
              </a:rPr>
              <a:t>lokalni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1900" dirty="0" err="1">
                <a:solidFill>
                  <a:schemeClr val="accent2">
                    <a:lumMod val="50000"/>
                  </a:schemeClr>
                </a:solidFill>
              </a:rPr>
              <a:t>izbori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hr-HR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Javna uprava 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(naknade članovima predstavničkih tijela – Općinsko vijeće, reprezentacija) – </a:t>
            </a:r>
            <a:r>
              <a:rPr lang="en-GB" sz="1900" b="1" i="1" dirty="0">
                <a:solidFill>
                  <a:schemeClr val="accent2">
                    <a:lumMod val="50000"/>
                  </a:schemeClr>
                </a:solidFill>
              </a:rPr>
              <a:t>97</a:t>
            </a:r>
            <a:r>
              <a:rPr lang="hr-HR" sz="1900" b="1" i="1" dirty="0">
                <a:solidFill>
                  <a:schemeClr val="accent2">
                    <a:lumMod val="50000"/>
                  </a:schemeClr>
                </a:solidFill>
              </a:rPr>
              <a:t>.000,00 kuna</a:t>
            </a:r>
          </a:p>
          <a:p>
            <a:pPr lvl="1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Političke stranke</a:t>
            </a:r>
            <a:r>
              <a:rPr lang="hr-HR" sz="2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(tekuće donacije udrugama građana i političkim strankama - </a:t>
            </a:r>
            <a:r>
              <a:rPr lang="hr-HR" sz="1900" b="1" i="1" dirty="0">
                <a:solidFill>
                  <a:schemeClr val="accent2">
                    <a:lumMod val="50000"/>
                  </a:schemeClr>
                </a:solidFill>
              </a:rPr>
              <a:t>12.000,00 kuna</a:t>
            </a:r>
            <a:endParaRPr lang="en-GB" sz="19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GB" sz="1900" b="1" i="1" dirty="0" err="1">
                <a:solidFill>
                  <a:schemeClr val="accent2">
                    <a:lumMod val="50000"/>
                  </a:schemeClr>
                </a:solidFill>
              </a:rPr>
              <a:t>Lokalni</a:t>
            </a:r>
            <a:r>
              <a:rPr lang="en-GB" sz="19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1900" b="1" i="1" dirty="0" err="1">
                <a:solidFill>
                  <a:schemeClr val="accent2">
                    <a:lumMod val="50000"/>
                  </a:schemeClr>
                </a:solidFill>
              </a:rPr>
              <a:t>izbori</a:t>
            </a:r>
            <a:r>
              <a:rPr lang="en-GB" sz="19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GB" sz="1900" dirty="0" err="1">
                <a:solidFill>
                  <a:schemeClr val="accent2">
                    <a:lumMod val="50000"/>
                  </a:schemeClr>
                </a:solidFill>
              </a:rPr>
              <a:t>troškovi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1900" dirty="0" err="1">
                <a:solidFill>
                  <a:schemeClr val="accent2">
                    <a:lumMod val="50000"/>
                  </a:schemeClr>
                </a:solidFill>
              </a:rPr>
              <a:t>održavanja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1900" dirty="0" err="1">
                <a:solidFill>
                  <a:schemeClr val="accent2">
                    <a:lumMod val="50000"/>
                  </a:schemeClr>
                </a:solidFill>
              </a:rPr>
              <a:t>lokalnih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1900" dirty="0" err="1">
                <a:solidFill>
                  <a:schemeClr val="accent2">
                    <a:lumMod val="50000"/>
                  </a:schemeClr>
                </a:solidFill>
              </a:rPr>
              <a:t>izbora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 2021. </a:t>
            </a:r>
            <a:r>
              <a:rPr lang="en-GB" sz="1900" dirty="0" err="1">
                <a:solidFill>
                  <a:schemeClr val="accent2">
                    <a:lumMod val="50000"/>
                  </a:schemeClr>
                </a:solidFill>
              </a:rPr>
              <a:t>godine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) – </a:t>
            </a:r>
            <a:r>
              <a:rPr lang="en-GB" sz="1900" b="1" i="1" dirty="0">
                <a:solidFill>
                  <a:schemeClr val="accent2">
                    <a:lumMod val="50000"/>
                  </a:schemeClr>
                </a:solidFill>
              </a:rPr>
              <a:t>60.000,00 </a:t>
            </a:r>
            <a:r>
              <a:rPr lang="en-GB" sz="1900" b="1" i="1" dirty="0" err="1">
                <a:solidFill>
                  <a:schemeClr val="accent2">
                    <a:lumMod val="50000"/>
                  </a:schemeClr>
                </a:solidFill>
              </a:rPr>
              <a:t>kuna</a:t>
            </a:r>
            <a:endParaRPr lang="hr-HR" sz="19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hr-HR" sz="20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411480" lvl="1" indent="0" algn="ctr">
              <a:buNone/>
            </a:pP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UKUPNO: 1</a:t>
            </a:r>
            <a:r>
              <a:rPr lang="en-GB" sz="2200" b="1" i="1" dirty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9.000,00 kuna</a:t>
            </a:r>
            <a:endParaRPr lang="hr-HR" sz="2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sz="18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75359"/>
      </p:ext>
    </p:extLst>
  </p:cSld>
  <p:clrMapOvr>
    <a:masterClrMapping/>
  </p:clrMapOvr>
  <p:transition>
    <p:cover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1628801"/>
            <a:ext cx="7344817" cy="4752528"/>
          </a:xfrm>
        </p:spPr>
        <p:txBody>
          <a:bodyPr/>
          <a:lstStyle/>
          <a:p>
            <a:pPr marL="0" indent="0">
              <a:buNone/>
            </a:pPr>
            <a:r>
              <a:rPr lang="hr-HR" sz="2800" b="1" i="1" dirty="0">
                <a:solidFill>
                  <a:schemeClr val="accent2">
                    <a:lumMod val="50000"/>
                  </a:schemeClr>
                </a:solidFill>
              </a:rPr>
              <a:t>Općinski načelnik 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hr-HR" sz="19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u ovom Razdjelu evidentiraju se izdaci za zaposlene – plaća za općinskog načelnika i materijalni rashodi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i="1" dirty="0"/>
              <a:t>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Ured načelnika 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(plaća i doprinosi za Izvršno tijelo – općinski načelnik, dnevnice za službeni put u zemlji i inozemstvu, rashodi za promidžbeni materijal, reprezentacija...) </a:t>
            </a:r>
            <a:r>
              <a:rPr lang="en-GB" sz="1900" b="1" i="1" dirty="0">
                <a:solidFill>
                  <a:schemeClr val="accent2">
                    <a:lumMod val="50000"/>
                  </a:schemeClr>
                </a:solidFill>
              </a:rPr>
              <a:t>– 275.5</a:t>
            </a:r>
            <a:r>
              <a:rPr lang="hr-HR" sz="1900" b="1" i="1" dirty="0">
                <a:solidFill>
                  <a:schemeClr val="accent2">
                    <a:lumMod val="50000"/>
                  </a:schemeClr>
                </a:solidFill>
              </a:rPr>
              <a:t>00,00 kuna</a:t>
            </a:r>
          </a:p>
          <a:p>
            <a:pPr marL="0" indent="0" algn="ctr">
              <a:buNone/>
            </a:pPr>
            <a:endParaRPr lang="hr-HR" sz="22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hr-HR" sz="22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UKUPNO: </a:t>
            </a:r>
            <a:r>
              <a:rPr lang="en-GB" sz="2200" b="1" i="1" dirty="0">
                <a:solidFill>
                  <a:schemeClr val="accent2">
                    <a:lumMod val="50000"/>
                  </a:schemeClr>
                </a:solidFill>
              </a:rPr>
              <a:t>275</a:t>
            </a: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GB" sz="2200" b="1" i="1" dirty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00,00 kuna</a:t>
            </a:r>
          </a:p>
        </p:txBody>
      </p:sp>
    </p:spTree>
    <p:extLst>
      <p:ext uri="{BB962C8B-B14F-4D97-AF65-F5344CB8AC3E}">
        <p14:creationId xmlns:p14="http://schemas.microsoft.com/office/powerpoint/2010/main" val="3318975982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3744416" cy="41764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sz="2800" b="1" i="1" dirty="0"/>
              <a:t> 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Jedinstveni upravni odjel </a:t>
            </a: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– </a:t>
            </a:r>
          </a:p>
          <a:p>
            <a:pPr marL="0" indent="0" algn="ctr">
              <a:buNone/>
            </a:pP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u ovom Razdjelu se nalazi 1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  Programa u kojima se evidentiraju rashodi za javnu upravu i administraciju, vatrogastvo i civilnu zaštitu, gospodarstvo, komunalnu infrastrukturu, obrazovanje,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zdravstvo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 javne potrebe u kulturi,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rekreaciji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religiji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, djelatnost športa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 socijalnu skrb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te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Proračunskog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korisnika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– RA TINTL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UKUPNO: 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11</a:t>
            </a:r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305</a:t>
            </a:r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9</a:t>
            </a:r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00,00 kuna</a:t>
            </a:r>
          </a:p>
          <a:p>
            <a:pPr marL="0" indent="0" algn="ctr">
              <a:buNone/>
            </a:pPr>
            <a:endParaRPr lang="hr-HR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hr-H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84784"/>
            <a:ext cx="1616968" cy="161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145" y="1484784"/>
            <a:ext cx="1446305" cy="161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977" y="3789040"/>
            <a:ext cx="4021527" cy="207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562036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900113" y="1196752"/>
            <a:ext cx="8243887" cy="54723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             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1. Javna uprava i administracija – 1.0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46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.000,00 kn</a:t>
            </a:r>
            <a:endParaRPr lang="en-GB" sz="19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sz="19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           2. Vatrogastvo i civilna zaštita – 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137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.000,00 kn</a:t>
            </a:r>
            <a:endParaRPr lang="en-GB" sz="19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sz="19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           3. Poticanje razvoja gospodarstva – 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1.393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00,00 kn</a:t>
            </a:r>
            <a:endParaRPr lang="en-GB" sz="19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sz="19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           4. Održavanje objekata i uređaja komunalne </a:t>
            </a:r>
          </a:p>
          <a:p>
            <a:pPr marL="0" indent="0">
              <a:buNone/>
            </a:pP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                infrastrukture – 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1.121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00,00 kn</a:t>
            </a:r>
            <a:endParaRPr lang="en-GB" sz="19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sz="19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           5. Izgradnja objekata i uređaja komunalne infrastrukture –  </a:t>
            </a:r>
          </a:p>
          <a:p>
            <a:pPr marL="0" indent="0">
              <a:buNone/>
            </a:pP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               1.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410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.000,00 kn </a:t>
            </a:r>
            <a:endParaRPr lang="en-GB" sz="19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sz="19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           6. Zaštita okoliša – 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683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.000,00 kn</a:t>
            </a:r>
          </a:p>
        </p:txBody>
      </p:sp>
    </p:spTree>
    <p:extLst>
      <p:ext uri="{BB962C8B-B14F-4D97-AF65-F5344CB8AC3E}">
        <p14:creationId xmlns:p14="http://schemas.microsoft.com/office/powerpoint/2010/main" val="2970761094"/>
      </p:ext>
    </p:extLst>
  </p:cSld>
  <p:clrMapOvr>
    <a:masterClrMapping/>
  </p:clrMapOvr>
  <p:transition>
    <p:cut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99592" y="1556792"/>
            <a:ext cx="756084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9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7. Osnovno obrazovanje – 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70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.000,00 kn</a:t>
            </a:r>
            <a:endParaRPr lang="en-GB" sz="19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19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8. 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Predškolski odgoj – 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340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.000,00 k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n</a:t>
            </a:r>
          </a:p>
          <a:p>
            <a:endParaRPr lang="en-GB" sz="19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9. Javne potrebe i usluge u zdravstvu – 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24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.000,00 kn</a:t>
            </a:r>
          </a:p>
          <a:p>
            <a:endParaRPr lang="en-GB" sz="19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10. Javne potrebe u kulturi, rekreaciji i religiji – 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1.999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.000,00 kn</a:t>
            </a:r>
          </a:p>
          <a:p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           </a:t>
            </a:r>
          </a:p>
          <a:p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11. Organizacija rekreacije i športskih aktivnosti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 – 606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.000,00 kn</a:t>
            </a:r>
          </a:p>
          <a:p>
            <a:endParaRPr lang="hr-HR" sz="19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12. Program socijalne skrbi i novčanih pomoći – 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1.976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00,00 kn</a:t>
            </a:r>
          </a:p>
          <a:p>
            <a:endParaRPr lang="hr-HR" sz="1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13. Proračunski korisnik-Razvojna agencija TINTL – 500.000,00 kn</a:t>
            </a:r>
          </a:p>
        </p:txBody>
      </p:sp>
    </p:spTree>
    <p:extLst>
      <p:ext uri="{BB962C8B-B14F-4D97-AF65-F5344CB8AC3E}">
        <p14:creationId xmlns:p14="http://schemas.microsoft.com/office/powerpoint/2010/main" val="351940040"/>
      </p:ext>
    </p:extLst>
  </p:cSld>
  <p:clrMapOvr>
    <a:masterClrMapping/>
  </p:clrMapOvr>
  <p:transition>
    <p:cut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589199" cy="1280890"/>
          </a:xfrm>
        </p:spPr>
        <p:txBody>
          <a:bodyPr/>
          <a:lstStyle/>
          <a:p>
            <a:r>
              <a:rPr lang="hr-HR" sz="4000" b="1" i="1" dirty="0">
                <a:solidFill>
                  <a:schemeClr val="accent1">
                    <a:lumMod val="75000"/>
                  </a:schemeClr>
                </a:solidFill>
              </a:rPr>
              <a:t>HVALA NA PAŽNJI!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9100" y="2133600"/>
            <a:ext cx="60007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502176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>
                <a:solidFill>
                  <a:schemeClr val="accent2">
                    <a:lumMod val="50000"/>
                  </a:schemeClr>
                </a:solidFill>
              </a:rPr>
              <a:t>OSTALE INFORMACIJE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8254743"/>
              </p:ext>
            </p:extLst>
          </p:nvPr>
        </p:nvGraphicFramePr>
        <p:xfrm>
          <a:off x="1331640" y="1628800"/>
          <a:ext cx="6336704" cy="4032451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GEOGRAFSKA DUŽINA</a:t>
                      </a:r>
                      <a:endParaRPr lang="hr-HR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ISTOČNO 19° 10' 8.31"</a:t>
                      </a:r>
                      <a:endParaRPr lang="hr-HR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GEOGRAFSKA ŠIRINA</a:t>
                      </a:r>
                      <a:endParaRPr lang="hr-HR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effectLst/>
                        </a:rPr>
                        <a:t>SJEVERNO 45° 13' 33.83"</a:t>
                      </a:r>
                      <a:endParaRPr lang="hr-HR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GODIŠNJA RAZINA PADALINA</a:t>
                      </a:r>
                      <a:endParaRPr lang="hr-HR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749,4mm</a:t>
                      </a:r>
                      <a:endParaRPr lang="hr-HR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LJETNI PROSJEK TEMPERATURE</a:t>
                      </a:r>
                      <a:endParaRPr lang="hr-HR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20° C</a:t>
                      </a:r>
                      <a:endParaRPr lang="hr-HR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ZIMSKI PROSJEK TEMPERATURE</a:t>
                      </a:r>
                      <a:endParaRPr lang="hr-HR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1° C</a:t>
                      </a:r>
                      <a:endParaRPr lang="hr-HR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PROSJEČNA GODIŠNJA TEMPERATURA</a:t>
                      </a:r>
                      <a:endParaRPr lang="hr-HR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11° C</a:t>
                      </a:r>
                      <a:endParaRPr lang="hr-HR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NADMORSKA VISINA OPĆINE</a:t>
                      </a:r>
                      <a:endParaRPr lang="hr-HR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120m nadmorske visine</a:t>
                      </a:r>
                      <a:endParaRPr lang="hr-HR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UDALJENST OD ZAGREBA</a:t>
                      </a:r>
                      <a:endParaRPr lang="hr-HR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306 km</a:t>
                      </a:r>
                      <a:endParaRPr lang="hr-HR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084199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>
                <a:solidFill>
                  <a:schemeClr val="accent2">
                    <a:lumMod val="50000"/>
                  </a:schemeClr>
                </a:solidFill>
              </a:rPr>
              <a:t>OSNOVNI KONTAKT PODACI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043608" y="2060848"/>
            <a:ext cx="6591985" cy="377762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OPĆINA LOVAS</a:t>
            </a:r>
          </a:p>
          <a:p>
            <a:pPr algn="just"/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A. STARČEVIĆA 5</a:t>
            </a:r>
          </a:p>
          <a:p>
            <a:pPr algn="just"/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32237 LOVAS</a:t>
            </a:r>
          </a:p>
          <a:p>
            <a:pPr algn="ctr"/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OIB: 06939947940</a:t>
            </a:r>
          </a:p>
          <a:p>
            <a:pPr algn="just"/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IBAN: HR0425000091823900009</a:t>
            </a:r>
          </a:p>
          <a:p>
            <a:pPr algn="just"/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TELEFON: 032/525-096</a:t>
            </a:r>
          </a:p>
          <a:p>
            <a:pPr algn="just"/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FAX: 032/525-096</a:t>
            </a:r>
          </a:p>
          <a:p>
            <a:pPr algn="just"/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E-mail: </a:t>
            </a:r>
            <a:r>
              <a:rPr lang="en-GB" b="1" i="1" dirty="0">
                <a:solidFill>
                  <a:schemeClr val="accent2">
                    <a:lumMod val="50000"/>
                  </a:schemeClr>
                </a:solidFill>
              </a:rPr>
              <a:t>info</a:t>
            </a:r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@</a:t>
            </a:r>
            <a:r>
              <a:rPr lang="en-GB" b="1" i="1" dirty="0" err="1">
                <a:solidFill>
                  <a:schemeClr val="accent2">
                    <a:lumMod val="50000"/>
                  </a:schemeClr>
                </a:solidFill>
              </a:rPr>
              <a:t>lovas</a:t>
            </a:r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.hr</a:t>
            </a:r>
          </a:p>
          <a:p>
            <a:pPr algn="just"/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Web: www.lovas.hr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670105"/>
      </p:ext>
    </p:extLst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0"/>
            <a:ext cx="7756263" cy="1435766"/>
          </a:xfrm>
        </p:spPr>
        <p:txBody>
          <a:bodyPr/>
          <a:lstStyle/>
          <a:p>
            <a:pPr algn="ctr"/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PREDSTAVNIČKO TIJELO</a:t>
            </a:r>
            <a:b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&amp;</a:t>
            </a:r>
            <a:b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IZVRŠNO TIJELO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2060848"/>
            <a:ext cx="7745505" cy="3705274"/>
          </a:xfrm>
        </p:spPr>
        <p:txBody>
          <a:bodyPr>
            <a:normAutofit/>
          </a:bodyPr>
          <a:lstStyle/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Općinsko vijeće:</a:t>
            </a: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Broj članova općinskog vijeća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Predsjednik općinskog vijeća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Stjepan Milas</a:t>
            </a: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Zamjenik predsjednika vijeća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Ivan </a:t>
            </a:r>
            <a:r>
              <a:rPr lang="hr-HR" sz="20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Mađarević</a:t>
            </a:r>
            <a:endParaRPr lang="hr-HR" sz="2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Načelnica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Tanja Cirba, dipl. novinar</a:t>
            </a: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Zamjenik načelnice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Ivan Mujić</a:t>
            </a:r>
          </a:p>
          <a:p>
            <a:pPr marL="0" indent="0" algn="just">
              <a:buNone/>
            </a:pPr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49264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1800" b="1" i="1" dirty="0">
                <a:solidFill>
                  <a:schemeClr val="accent2">
                    <a:lumMod val="50000"/>
                  </a:schemeClr>
                </a:solidFill>
              </a:rPr>
              <a:t>             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Načelnica </a:t>
            </a:r>
            <a:b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	Tanja Cirba, dipl. novinar</a:t>
            </a:r>
            <a:b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</a:br>
            <a:endParaRPr lang="hr-HR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331640" y="2268462"/>
            <a:ext cx="6591985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Načelnica Općine Lovas u okviru svojih nadležnosti propisanih Zakonom i Statutom Općine Lovas priprema prijedloge općih akata, izvršava ili osigurava izvršavanje općih akata Općinskog vijeća, usmjerava djelovanje upravnih tijela Općine u obavljanju poslova iz samoupravnog djelokruga Općine, nadzire njihov rad, upravlja nekretninama, pokretninama i imovinskim pravima u vlasništvu Općine, kao i prihodima i rashodima Općine u skladu sa zakonom, Statutom i općim aktom Općinskog vijeća.</a:t>
            </a:r>
          </a:p>
          <a:p>
            <a:pPr algn="ctr"/>
            <a:endParaRPr lang="hr-HR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8152" cy="1539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61352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589199" cy="1280890"/>
          </a:xfrm>
        </p:spPr>
        <p:txBody>
          <a:bodyPr/>
          <a:lstStyle/>
          <a:p>
            <a:pPr algn="ctr"/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JEDINSTVENI UPRAVNI ODJEL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1916832"/>
            <a:ext cx="7745505" cy="3633266"/>
          </a:xfrm>
        </p:spPr>
        <p:txBody>
          <a:bodyPr>
            <a:normAutofit/>
          </a:bodyPr>
          <a:lstStyle/>
          <a:p>
            <a:pPr algn="just"/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Andrijana Bistrović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referent za administrativne poslove</a:t>
            </a:r>
          </a:p>
          <a:p>
            <a:pPr algn="just"/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Ivana Conjar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referent za računovodstvo</a:t>
            </a:r>
          </a:p>
          <a:p>
            <a:pPr algn="just"/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Mirka </a:t>
            </a:r>
            <a:r>
              <a:rPr lang="hr-HR" sz="20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Latas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– pročelnica JUO</a:t>
            </a:r>
          </a:p>
          <a:p>
            <a:pPr algn="just"/>
            <a:r>
              <a:rPr lang="en-GB" sz="20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Antun</a:t>
            </a:r>
            <a:r>
              <a:rPr lang="en-GB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Peričić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djelatnik komunalnog pogona - bagerist</a:t>
            </a:r>
          </a:p>
          <a:p>
            <a:pPr algn="just"/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Milan Turkalj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djelatnik komunalnog pogona</a:t>
            </a:r>
          </a:p>
          <a:p>
            <a:pPr algn="just"/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Miroslav Peričić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en-GB" sz="2000" i="1" dirty="0">
                <a:solidFill>
                  <a:schemeClr val="accent2">
                    <a:lumMod val="50000"/>
                  </a:schemeClr>
                </a:solidFill>
              </a:rPr>
              <a:t>j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elatnik komunalnog pogona – traktorist</a:t>
            </a:r>
            <a:endParaRPr lang="en-GB" sz="2000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hr-HR" sz="2000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hr-HR" sz="20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1091291"/>
      </p:ext>
    </p:extLst>
  </p:cSld>
  <p:clrMapOvr>
    <a:masterClrMapping/>
  </p:clrMapOvr>
  <p:transition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672953" cy="1054250"/>
          </a:xfrm>
        </p:spPr>
        <p:txBody>
          <a:bodyPr>
            <a:noAutofit/>
          </a:bodyPr>
          <a:lstStyle/>
          <a:p>
            <a:pPr algn="ctr"/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DJELOKRUG I ZADACI</a:t>
            </a:r>
            <a:b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JEDINSTVENOG UPRAVNOG</a:t>
            </a:r>
            <a:b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ODJELA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259632" y="2276872"/>
            <a:ext cx="6591985" cy="377762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r-HR" sz="2200" i="1" dirty="0">
                <a:solidFill>
                  <a:schemeClr val="accent1">
                    <a:lumMod val="75000"/>
                  </a:schemeClr>
                </a:solidFill>
              </a:rPr>
              <a:t>Obavljanje stručnih i administrativnih poslova za potrebe načelnice, općinskog vijeća i njegovih radnih tijela (mjesni odbori), priprema nacrta i akata iz svoje nadležnosti, vođenje evidencije iz oblasti rada i radnih odnosa upravnih odjela općine, informatički poslovi vezani uz rad zaposlenika, općinskog vijeća i njegovih radnih tijela, administrativni poslovi – zaprimanje i slanje pošte, održavanje arhive i dr., računovodstveni poslovi – poslovi vezani uz izradu praćenje i izvršenje Proračuna, obavljanje poslova računovodstvene evidencije i financijskog izvještavanja, uplate i naplate proračunskih prihoda i dr., održavanje uredskih prostorija ...</a:t>
            </a:r>
          </a:p>
          <a:p>
            <a:pPr algn="ctr"/>
            <a:endParaRPr lang="hr-HR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696" cy="1596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294225"/>
      </p:ext>
    </p:extLst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1" y="570156"/>
            <a:ext cx="7123869" cy="1054250"/>
          </a:xfrm>
        </p:spPr>
        <p:txBody>
          <a:bodyPr/>
          <a:lstStyle/>
          <a:p>
            <a:pPr algn="ctr"/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	ŠTO JE PRORAČUN?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1624406"/>
            <a:ext cx="4032448" cy="4280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Proračun jedinice lokalne i područne (regionalne) samouprave je akt kojm se procjenjuju prihodi i primici te utvrđuju rashodi i izdaci jedinice lokalne i područne (regionalne) samouprave za jednu godinu, u skladu sa zakonom i odlukom donesenom na temelju zakona, a donosi ga njezino predstavničko tijelo (</a:t>
            </a:r>
            <a:r>
              <a:rPr lang="en-GB" sz="2000" i="1" dirty="0" err="1">
                <a:solidFill>
                  <a:schemeClr val="accent2">
                    <a:lumMod val="50000"/>
                  </a:schemeClr>
                </a:solidFill>
              </a:rPr>
              <a:t>Zakon</a:t>
            </a:r>
            <a:r>
              <a:rPr lang="en-GB" sz="2000" i="1" dirty="0">
                <a:solidFill>
                  <a:schemeClr val="accent2">
                    <a:lumMod val="50000"/>
                  </a:schemeClr>
                </a:solidFill>
              </a:rPr>
              <a:t> o </a:t>
            </a:r>
            <a:r>
              <a:rPr lang="en-GB" sz="2000" i="1" dirty="0" err="1">
                <a:solidFill>
                  <a:schemeClr val="accent2">
                    <a:lumMod val="50000"/>
                  </a:schemeClr>
                </a:solidFill>
              </a:rPr>
              <a:t>proračunu</a:t>
            </a:r>
            <a:r>
              <a:rPr lang="en-GB" sz="20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NN 87/08, 136/12 i 15/15)</a:t>
            </a:r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21253"/>
            <a:ext cx="270538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214180"/>
      </p:ext>
    </p:extLst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jan">
  <a:themeElements>
    <a:clrScheme name="Medij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j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890</TotalTime>
  <Words>1768</Words>
  <Application>Microsoft Office PowerPoint</Application>
  <PresentationFormat>On-screen Show (4:3)</PresentationFormat>
  <Paragraphs>188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Tw Cen MT</vt:lpstr>
      <vt:lpstr>Wingdings</vt:lpstr>
      <vt:lpstr>Wingdings 2</vt:lpstr>
      <vt:lpstr>Medijan</vt:lpstr>
      <vt:lpstr>                         OPĆINA LOVAS  </vt:lpstr>
      <vt:lpstr>PowerPoint Presentation</vt:lpstr>
      <vt:lpstr>OSTALE INFORMACIJE</vt:lpstr>
      <vt:lpstr>OSNOVNI KONTAKT PODACI</vt:lpstr>
      <vt:lpstr>PREDSTAVNIČKO TIJELO &amp; IZVRŠNO TIJELO</vt:lpstr>
      <vt:lpstr>             Načelnica   Tanja Cirba, dipl. novinar </vt:lpstr>
      <vt:lpstr>JEDINSTVENI UPRAVNI ODJEL</vt:lpstr>
      <vt:lpstr>DJELOKRUG I ZADACI JEDINSTVENOG UPRAVNOG ODJELA</vt:lpstr>
      <vt:lpstr> ŠTO JE PRORAČUN?</vt:lpstr>
      <vt:lpstr>KAKO SE DONOSI PRORAČUN?</vt:lpstr>
      <vt:lpstr>SADRŽAJ PRORAČUNA</vt:lpstr>
      <vt:lpstr>ODAKLE NOVAC DOLAZI U PRORAČUN?  1. PRIHODI POSLOVANJA</vt:lpstr>
      <vt:lpstr>PowerPoint Presentation</vt:lpstr>
      <vt:lpstr>2. PRIHODI OD PRODAJE NEFINANCIJSKE IMOVINE</vt:lpstr>
      <vt:lpstr>KAMO NOVAC ODLAZI IZ PRORAČUNA?  1. RASHODI POSLOVANJA</vt:lpstr>
      <vt:lpstr>PowerPoint Presentation</vt:lpstr>
      <vt:lpstr>2. RASHODI ZA NABAVU NEFINANCIJSKE IMOVINE</vt:lpstr>
      <vt:lpstr>3. IZDACI ZA FINANCIJSKU IMOVINU I OTPLATE ZAJMOVA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OPĆINA LOVAS</dc:title>
  <dc:creator>Branimir Balic</dc:creator>
  <cp:lastModifiedBy>Mirka Latas</cp:lastModifiedBy>
  <cp:revision>119</cp:revision>
  <cp:lastPrinted>2018-01-25T11:21:03Z</cp:lastPrinted>
  <dcterms:created xsi:type="dcterms:W3CDTF">2017-01-30T14:04:01Z</dcterms:created>
  <dcterms:modified xsi:type="dcterms:W3CDTF">2021-01-11T08:25:45Z</dcterms:modified>
</cp:coreProperties>
</file>