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7" r:id="rId24"/>
    <p:sldId id="280" r:id="rId25"/>
    <p:sldId id="279" r:id="rId26"/>
  </p:sldIdLst>
  <p:sldSz cx="9144000" cy="6858000" type="screen4x3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Tamni stil 1 - Isticanj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amni stil 1 - Isticanj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8903-D011-4EE7-9411-618D8D269E7F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7DE4-0C79-42BC-87DB-3335435F75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37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13.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7DE4-0C79-42BC-87DB-3335435F75A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55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433E7-B680-47C6-B92F-58D0C8096A52}" type="datetimeFigureOut">
              <a:rPr lang="hr-HR" smtClean="0"/>
              <a:pPr/>
              <a:t>31.1.2020.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as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73630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                        OPĆINA LOVAS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851187" cy="2186631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PRORAČUN OPĆINE LOVAS ZA 20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. GODINU I PROJEKCIJE PRORAČUNSKE POTROŠNJE ZA 202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. I 202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. GODINU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03" y="1830808"/>
            <a:ext cx="1152129" cy="16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900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KAKO SE DONOSI PRORAČUN?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591985" cy="3777622"/>
          </a:xfrm>
        </p:spPr>
        <p:txBody>
          <a:bodyPr>
            <a:no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Načelnik utvrđuje prijedlog proračuna i projekcija te ih podnosi predstavničkom tijelu (Općinskom vijeću Općine Lovas) na podnošenje do 15. studenoga tekuće godine.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Sukladno odredbama Zakona, proračun se mora usvojiti najkasnije do kraja tekuće za narednu godinu. 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nije „statičan“ akt već se sukladno Zakonu tijekom proračunske godine mogu donositi izmjene i dopune.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Općine Lovas za 20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. godinu može se pronaći u Službenom vjesniku Vukovarsko-srijemske županije i na web stranici Općine Lovas </a:t>
            </a:r>
            <a:r>
              <a:rPr lang="hr-HR" sz="2000" i="1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www.lovas.hr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.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6228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SADRŽAJ PRORAČUNA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745505" cy="3844949"/>
          </a:xfrm>
        </p:spPr>
        <p:txBody>
          <a:bodyPr>
            <a:no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se sastoji od općeg i posebnog dijela te plana</a:t>
            </a:r>
          </a:p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    razvojnih programa.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Opći dio proračuna čine račun prihoda i rashoda te račun</a:t>
            </a:r>
          </a:p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    financiranja.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Posebni dio proračuna sastoji se od plana rashoda i izdataka iskazanih raspoređenih u programe koji se sastoje od aktivnosti i projekata.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Plan razvojnih programa je dokument jedinice lokalne samouprave sastaljen za trogodišnje razdoblje koji sadrži ciljeve i prioritete razvoja jedinice lokalne samouprave povezane s programskom i orgaizacijskom klasifiacijom proračuna, odnosno skraćeni je prikaz planiranih rashoda vezanih uz kapitalne investicije.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8877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9146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schemeClr val="accent1">
                    <a:lumMod val="50000"/>
                  </a:schemeClr>
                </a:solidFill>
              </a:rPr>
              <a:t>ODAKLE NOVAC DOLAZI U PRORAČUN?</a:t>
            </a:r>
            <a:br>
              <a:rPr lang="hr-HR" sz="27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1. PRIHODI POSLOVANJA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45505" cy="4032448"/>
          </a:xfrm>
        </p:spPr>
        <p:txBody>
          <a:bodyPr>
            <a:normAutofit fontScale="925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Prihodi od poreza iznose 2.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873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(porez i prirez na dohodak i porez na imovinu, porez na kuće za odmor, porez na promet nekretnina, porez na potrošnju alkoholih i bezalkoholnih pića)</a:t>
            </a:r>
          </a:p>
          <a:p>
            <a:pPr marL="0" indent="0" algn="just">
              <a:buNone/>
            </a:pP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Pomoći iz inozemstva (darovnice) i od subjekata unutar opće države iznose 7.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634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(tekuće i kapitalne pomoći iz proračuna – državnog, županijskog i općinskog, tekuće i kapitalne pomoći od ostalih subjekata unutar opće države – HZMO-a, HZZ-a, HZZO-a, FZOUE, tekuće i kapitalne pomoći iz državnog proračuna temeljem prijenosa sredstava EU)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4913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385465" cy="5145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c) Prihodi od imovine iznose 4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5.000,00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(prihodi od financijske imovine – kamate na oročena sredstva i depozite, prihodi od nefinancijske imovine - naknade za koncesije, prihodi od zakupa i iznajmljivanja poljoprivrednog zemljišta i imovine)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d) Prihodi od administrativnih pristojbi i po posebnim propisima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637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(administrativne/upravne pristojbe – ostale naknade utvrđene gradskom/općinskom odlukom, prihodi po posebnim propisima)</a:t>
            </a:r>
          </a:p>
          <a:p>
            <a:pPr marL="0" indent="0" algn="just">
              <a:buNone/>
            </a:pP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e) Ostali prihodi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50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(donacije od pravnih i fizičkih osoba izvan opće države)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f) Ostali prihodi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201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(kazne i upravne mjere i ostali prihodi)</a:t>
            </a:r>
          </a:p>
          <a:p>
            <a:pPr marL="0" indent="0" algn="ctr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86689"/>
      </p:ext>
    </p:extLst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2. PRIHODI OD PRODAJE NEFINANCIJSKE IMOVINE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82466"/>
            <a:ext cx="7745505" cy="38778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Prihodi od prodaje proizvedene dugotrajne imovine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91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prihodi od prodaje građevinskih objekata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postrojenja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opreme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prijevoznih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</a:rPr>
              <a:t>sredstava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Prihodi od prodaje proizvedene dugotrajne imovine iznose 60.000,00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prihodi od prodaje građevinskih objekata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100" b="1" dirty="0">
                <a:solidFill>
                  <a:schemeClr val="accent2">
                    <a:lumMod val="50000"/>
                  </a:schemeClr>
                </a:solidFill>
              </a:rPr>
              <a:t>3. VIŠAK PRIHODA 1.0</a:t>
            </a: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65</a:t>
            </a:r>
            <a:r>
              <a:rPr lang="hr-HR" sz="3100" b="1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					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PRIHODI: 				</a:t>
            </a:r>
          </a:p>
          <a:p>
            <a:pPr marL="0" indent="0" algn="ctr">
              <a:buNone/>
            </a:pP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GB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00,00 kuna</a:t>
            </a:r>
            <a:endParaRPr lang="hr-HR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275561" cy="7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51699"/>
      </p:ext>
    </p:extLst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6263" cy="1363758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KAMO NOVAC ODLAZI IZ PRORAČUNA?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1. RASHODI POSLOVANJA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99247" y="2276872"/>
            <a:ext cx="7745505" cy="3849290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Rashodi za zaposlene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955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.500,00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(plaće, ostali rashodi za zaposlene, doprinosi na plaće)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Materijalni rashodi iznose 2.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517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(naknade troškova zaposlenima, rashodi za materijal i energiju, rashodi za usluge, naknade toškova osobama izvan radnog odnosa, ostali nespomenuti rashodi poslovanja)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c) Financijski rashodi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71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kamate na primljene zajmove, ostali financijski rashodi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1600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45505" cy="4752528"/>
          </a:xfrm>
        </p:spPr>
        <p:txBody>
          <a:bodyPr>
            <a:normAutofit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d) Subvencije iznose 1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40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(suvencije trgovačkim društvima, obrtnicima, malim i srednjim poduzetnicima izvan javnog sektora)</a:t>
            </a: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e) Naknade građanima i kućanstvima na temelju osiguranja i druge naknade iznose 350.000,00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(ostale naknade građanima i kućanstvima iz proračuna)</a:t>
            </a:r>
          </a:p>
          <a:p>
            <a:pPr marL="0" indent="0" algn="ctr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f) Ostali rashodi iznose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99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0.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(tekuće donacije, kapitalne donacije, kazne, penali i naknade štete)</a:t>
            </a:r>
          </a:p>
          <a:p>
            <a:pPr algn="ctr"/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680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2. RASHODI ZA NABAVU NEFINANCIJSKE IMOVINE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591985" cy="41376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a) Rashodi za nabavu neproizvedene imovine iznose 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265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(nematerijalna imovina)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b) Rashodi za nabavu proizvedene dugotrajne imovine iznose 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108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(građevinski objekti, postrojenja i oprema,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prijevozna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sredstva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knjige, umjetnička djela i ostale izložbene vrijednosti, nematerijalna proizvedena imovina)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c) Rashodi za dodatna ulaganja na nefinancijskoj imovini iznose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1.495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600" dirty="0">
                <a:solidFill>
                  <a:schemeClr val="accent2">
                    <a:lumMod val="50000"/>
                  </a:schemeClr>
                </a:solidFill>
              </a:rPr>
              <a:t>(dodatna ulaganja na građevinskim objektima)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2119558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3. IZDACI ZA FINANCIJSKU IMOVINU I OTPLATE ZAJMOVA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55576" y="1860874"/>
            <a:ext cx="6591985" cy="3777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d) Izdaci za otplatu glavnice primljenih zajmova  iznose 13</a:t>
            </a:r>
            <a:r>
              <a:rPr lang="en-GB" sz="2600" b="1" i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</a:p>
          <a:p>
            <a:pPr algn="just"/>
            <a:endParaRPr lang="hr-HR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(otplata glavnice primljenih zajmova od banaka i ostalih financijskih institucija u javnom sektoru, dionice i udjeli u glavnici trgovačkih društava u javnom sektoru)</a:t>
            </a: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RASHODI: </a:t>
            </a:r>
          </a:p>
          <a:p>
            <a:pPr marL="0" indent="0" algn="ctr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00,00 kuna</a:t>
            </a:r>
            <a:endParaRPr lang="hr-HR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595495" cy="11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24579"/>
      </p:ext>
    </p:extLst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056784" cy="5256583"/>
          </a:xfrm>
        </p:spPr>
        <p:txBody>
          <a:bodyPr>
            <a:normAutofit fontScale="92500" lnSpcReduction="20000"/>
          </a:bodyPr>
          <a:lstStyle/>
          <a:p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Rashodi se u proračunu dijele na Razdjele, koji se dijele na Glave, a Glave se dalje dijele na Programe i Aktivnosti u kojima se detaljnije definiraju rashodi.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Rashodi proračuna općine Lovas raspoređeni su unutar slijedećih razdjela: </a:t>
            </a:r>
          </a:p>
          <a:p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OPĆINSKO VIJEĆE </a:t>
            </a:r>
            <a:r>
              <a:rPr lang="hr-HR" sz="1800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u ovom razdjelu evidentiraju se rashodi za članove općinskog vijeća.</a:t>
            </a:r>
          </a:p>
          <a:p>
            <a:pPr marL="411480" lvl="1" indent="0">
              <a:buNone/>
            </a:pPr>
            <a:endParaRPr lang="hr-HR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OPĆINSKI NAČELNIK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u ovom razdjelu evidentiraju se rashodi za rad općinskog načelnika.</a:t>
            </a:r>
          </a:p>
          <a:p>
            <a:pPr marL="411480" lvl="1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JEDINSTVENI UPRAVNI ODJEL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>
                <a:solidFill>
                  <a:schemeClr val="accent2">
                    <a:lumMod val="50000"/>
                  </a:schemeClr>
                </a:solidFill>
              </a:rPr>
              <a:t>u ovom razdjelu evidentiraju se rashodi za javnu upravu i administraciju, vatrogastvo i civilnu zaštitu, gospodarstvo, komunalnu infrastrukturu, obrazovanje, javne potrebe u kulturi, djelatnost športa i socijalnu skrb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1240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OPĆINA LOV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97941"/>
            <a:ext cx="3888432" cy="20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8865245"/>
              </p:ext>
            </p:extLst>
          </p:nvPr>
        </p:nvGraphicFramePr>
        <p:xfrm>
          <a:off x="1547664" y="2276872"/>
          <a:ext cx="6228716" cy="14630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11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STANOVNIKA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1214 </a:t>
                      </a:r>
                      <a:r>
                        <a:rPr lang="hr-HR" sz="1400">
                          <a:effectLst/>
                        </a:rPr>
                        <a:t>*popis stanovništva 2011</a:t>
                      </a:r>
                      <a:r>
                        <a:rPr lang="hr-HR" sz="1200">
                          <a:effectLst/>
                        </a:rPr>
                        <a:t>.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POVRŠINA OPĆINE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42,52 </a:t>
                      </a:r>
                      <a:r>
                        <a:rPr lang="hr-HR" sz="1400">
                          <a:effectLst/>
                        </a:rPr>
                        <a:t>km2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NASELJA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 </a:t>
                      </a:r>
                      <a:r>
                        <a:rPr lang="hr-HR" sz="1400" dirty="0">
                          <a:effectLst/>
                        </a:rPr>
                        <a:t>(</a:t>
                      </a:r>
                      <a:r>
                        <a:rPr lang="hr-HR" sz="1400" dirty="0" err="1">
                          <a:effectLst/>
                        </a:rPr>
                        <a:t>Lovas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Opatovac</a:t>
                      </a:r>
                      <a:r>
                        <a:rPr lang="hr-HR" sz="1400" dirty="0">
                          <a:effectLst/>
                        </a:rPr>
                        <a:t>)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MJESNIH ODBORA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77176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OPĆE INFORMACIJE O OPĆINI</a:t>
            </a:r>
          </a:p>
        </p:txBody>
      </p:sp>
    </p:spTree>
    <p:extLst>
      <p:ext uri="{BB962C8B-B14F-4D97-AF65-F5344CB8AC3E}">
        <p14:creationId xmlns:p14="http://schemas.microsoft.com/office/powerpoint/2010/main" val="30023613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200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 Općinsko vijeće –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ovom Razdjelu evidentiraju 	se izdaci za naknade članovima općinskog 	vijeća i    političke stranke.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Javna uprava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(naknade članovima predstavničkih tijela – Općinsko vijeće, reprezentacija) – 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17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</a:p>
          <a:p>
            <a:pPr marL="411480" lvl="1" indent="0">
              <a:buNone/>
            </a:pP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Političke stranke</a:t>
            </a:r>
            <a:r>
              <a:rPr lang="hr-HR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(tekuće donacije udrugama građana i političkim strankama - 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12.000,00 kuna</a:t>
            </a:r>
          </a:p>
          <a:p>
            <a:pPr lvl="1"/>
            <a:endParaRPr lang="hr-HR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11480" lvl="1" indent="0" algn="ctr">
              <a:buNone/>
            </a:pP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UKUPNO: 129.000,00 kuna</a:t>
            </a:r>
            <a:endParaRPr lang="hr-HR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5359"/>
      </p:ext>
    </p:extLst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344817" cy="6192687"/>
          </a:xfrm>
        </p:spPr>
        <p:txBody>
          <a:bodyPr/>
          <a:lstStyle/>
          <a:p>
            <a:pPr marL="0" indent="0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Općinski načelnik 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ovom Razdjelu 	evidentiraju se izdaci za zaposlene – plaća za 	općinskog načelnika i materijalni rashodi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i="1" dirty="0"/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Ured načelnika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(plaća i doprinosi za Izvršno tijelo – općinski načelnik, dnevnice za službeni put u zemlji i inozemstvu, rashodi za promidžbeni materijal, reprezentacija...) 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- 3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07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1900" b="1" i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</a:p>
          <a:p>
            <a:pPr marL="0" indent="0" algn="ctr">
              <a:buNone/>
            </a:pP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UKUPNO: 3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07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00,00 kuna</a:t>
            </a:r>
          </a:p>
        </p:txBody>
      </p:sp>
    </p:spTree>
    <p:extLst>
      <p:ext uri="{BB962C8B-B14F-4D97-AF65-F5344CB8AC3E}">
        <p14:creationId xmlns:p14="http://schemas.microsoft.com/office/powerpoint/2010/main" val="3318975982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744416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800" b="1" i="1" dirty="0"/>
              <a:t>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Jedinstveni upravni odjel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u ovom Razdjelu se nalazi 14  Programa u kojima se evidentiraju rashodi za javnu upravu i administraciju, vatrogastvo i civilnu zaštitu, gospodarstvo, komunalnu infrastrukturu, obrazovanje, javne potrebe u kulturi, zdravstvo, djelatnost športa i socijalnu skrb.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UKUPNO: 1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590</a:t>
            </a: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.000,00 kuna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616968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45" y="1484784"/>
            <a:ext cx="1446305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77" y="3789040"/>
            <a:ext cx="4021527" cy="20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62036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00113" y="1196752"/>
            <a:ext cx="8243887" cy="5472336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1. Javna uprava i administracija – 1.0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80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2. Vatrogastvo i civilna zaštita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8.000,00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3. Poticanje razvoja gospodarstva – 2.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797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4. Održavanje objekata i uređaja komunalne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     infrastrukture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1.062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5. Izgradnja objekata i uređaja komunalne infrastrukture – 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    1.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487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6. Zaštita okoliša – 1.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620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7. Osnovno obrazovanje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74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8. Predškolski odgoj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337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094"/>
      </p:ext>
    </p:extLst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99592" y="1556792"/>
            <a:ext cx="756084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9. Javne potrebe i usluge u zdravstvu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3.000,00 kn</a:t>
            </a:r>
          </a:p>
          <a:p>
            <a:endParaRPr lang="en-GB" sz="1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10. Javne potrebe u kulturi, rekreaciji i religiji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2.173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          </a:t>
            </a: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11. Organizacija rekreacije i športskih aktivnosti -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506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12. Program socijalne skrbi i novčanih pomoći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753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.000,00 kn</a:t>
            </a:r>
          </a:p>
          <a:p>
            <a:endParaRPr lang="hr-HR" sz="1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13. Proračunski korisnik-Razvojna agencija TINTL – 500.000,00 kn</a:t>
            </a:r>
          </a:p>
          <a:p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14. Građevinski objekti – 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0.000,00 kn</a:t>
            </a:r>
          </a:p>
        </p:txBody>
      </p:sp>
    </p:spTree>
    <p:extLst>
      <p:ext uri="{BB962C8B-B14F-4D97-AF65-F5344CB8AC3E}">
        <p14:creationId xmlns:p14="http://schemas.microsoft.com/office/powerpoint/2010/main" val="351940040"/>
      </p:ext>
    </p:extLst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89199" cy="1280890"/>
          </a:xfrm>
        </p:spPr>
        <p:txBody>
          <a:bodyPr/>
          <a:lstStyle/>
          <a:p>
            <a:r>
              <a:rPr lang="hr-HR" sz="4000" b="1" i="1" dirty="0">
                <a:solidFill>
                  <a:schemeClr val="accent1">
                    <a:lumMod val="75000"/>
                  </a:schemeClr>
                </a:solidFill>
              </a:rPr>
              <a:t>HVALA NA PAŽNJI!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0" y="2133600"/>
            <a:ext cx="6000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50217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OSTALE INFORMACIJE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254743"/>
              </p:ext>
            </p:extLst>
          </p:nvPr>
        </p:nvGraphicFramePr>
        <p:xfrm>
          <a:off x="1331640" y="1628800"/>
          <a:ext cx="6336704" cy="403245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GEOGRAFSKA DUŽINA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ISTOČNO 19° 10' 8.31"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GEOGRAFSKA ŠIRINA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SJEVERNO 45° 13' 33.83"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GODIŠNJA RAZINA PADALINA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749,4mm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LJETNI PROSJEK TEMPERATURE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20°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ZIMSKI PROSJEK TEMPERATURE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PROSJEČNA GODIŠNJA TEMPERATURA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NADMORSKA VISINA OPĆINE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120m nadmorske visine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UDALJENST OD ZAGREBA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306 km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08419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OSNOVNI KONTAKT PODACI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43608" y="2060848"/>
            <a:ext cx="6591985" cy="37776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OPĆINA LOVAS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A. STARČEVIĆA 5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32237 LOVAS</a:t>
            </a:r>
          </a:p>
          <a:p>
            <a:pPr algn="ctr"/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OIB: 06939947940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IBAN: HR0425000091823900009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TELEFON: 032/525-096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FAX: 032/525-096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info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@</a:t>
            </a:r>
            <a:r>
              <a:rPr lang="en-GB" b="1" i="1" dirty="0" err="1">
                <a:solidFill>
                  <a:schemeClr val="accent2">
                    <a:lumMod val="50000"/>
                  </a:schemeClr>
                </a:solidFill>
              </a:rPr>
              <a:t>lovas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.hr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Web: www.lovas.hr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70105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435766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PREDSTAVNIČKO TIJELO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&amp;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IZVRŠNO TIJELO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45505" cy="3705274"/>
          </a:xfrm>
        </p:spPr>
        <p:txBody>
          <a:bodyPr>
            <a:norm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Općinsko vijeće: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Broj članova općinskog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Predsjednik općinskog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Stjepan Milas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Zamjenik predsjednika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Ivan </a:t>
            </a:r>
            <a:r>
              <a:rPr lang="hr-HR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Mađarević</a:t>
            </a:r>
            <a:endParaRPr lang="hr-HR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Načelnica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Tanja Cirba, dipl. novinar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Zamjenik načelnice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Mujić</a:t>
            </a:r>
          </a:p>
          <a:p>
            <a:pPr marL="0" indent="0" algn="just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4926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b="1" i="1" dirty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Načelnica </a:t>
            </a:r>
            <a:b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	Tanja Cirba, dipl. novinar</a:t>
            </a:r>
            <a:b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hr-HR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31640" y="2268462"/>
            <a:ext cx="659198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Načelnica Općine Lovas u okviru svojih nadležnosti propisanih Zakonom i Statutom Općine Lovas priprema prijedloge općih akata, izvršava ili osigurava izvršavanje općih akata Općinskog vijeća, usmjerava djelovanje upravnih tijela Općine u obavljanju poslova iz samoupravnog djelokruga Općine, nadzire njihov rad, upravlja nekretninama, pokretninama i imovinskim pravima u vlasništvu Općine, kao i prihodima i rashodima Općine u skladu sa zakonom, Statutom i općim aktom Općinskog vijeća.</a:t>
            </a:r>
          </a:p>
          <a:p>
            <a:pPr algn="ctr"/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152" cy="153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1352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89199" cy="128089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JEDINSTVENI UPRAVNI ODJEL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7745505" cy="3633266"/>
          </a:xfrm>
        </p:spPr>
        <p:txBody>
          <a:bodyPr>
            <a:normAutofit/>
          </a:bodyPr>
          <a:lstStyle/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Andrijana Bistrović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referent za administrativne poslove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Ivana Conjar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referent za računovodstvo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Mirka </a:t>
            </a:r>
            <a:r>
              <a:rPr lang="hr-HR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Latas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– pročelnica JUO</a:t>
            </a:r>
          </a:p>
          <a:p>
            <a:pPr algn="just"/>
            <a:r>
              <a:rPr lang="en-GB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Antun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Peričić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 - bagerist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 Turkalj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Miroslav Peričić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 – traktorist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Zdravko </a:t>
            </a:r>
            <a:r>
              <a:rPr lang="en-GB" sz="20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Keser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</a:rPr>
              <a:t>komunalni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</a:rPr>
              <a:t>redar</a:t>
            </a: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1091291"/>
      </p:ext>
    </p:extLst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72953" cy="1054250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DJELOKRUG I ZADACI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JEDINSTVENOG UPRAVNOG</a:t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ODJELA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9632" y="2276872"/>
            <a:ext cx="6591985" cy="3777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sz="2200" i="1" dirty="0">
                <a:solidFill>
                  <a:schemeClr val="accent1">
                    <a:lumMod val="75000"/>
                  </a:schemeClr>
                </a:solidFill>
              </a:rPr>
              <a:t>Obavljanje stručnih i administrativnih poslova za potrebe načelnice, općinskog vijeća i njegovih radnih tijela (mjesni odbori), priprema nacrta i akata iz svoje nadležnosti, vođenje evidencije iz oblasti rada i radnih odnosa upravnih odjela općine, informatički poslovi vezani uz rad zaposlenika, općinskog vijeća i njegovih radnih tijela, administrativni poslovi – zaprimanje i slanje pošte, održavanje arhive i dr., računovodstveni poslovi – poslovi vezani uz izradu praćenje i izvršenje Proračuna, obavljanje poslova računovodstvene evidencije i financijskog izvještavanja, uplate i naplate proračunskih prihoda i dr., održavanje uredskih prostorija ...</a:t>
            </a:r>
          </a:p>
          <a:p>
            <a:pPr algn="ctr"/>
            <a:endParaRPr lang="hr-HR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59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94225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123869" cy="1054250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	ŠTO JE PRORAČUN?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624406"/>
            <a:ext cx="4032448" cy="428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jedinice lokalne i područne (regionalne) samouprave je akt kojm se procjenjuju prihodi i primici te utvrđuju rashodi i izdaci jedinice lokalne i područne (regionalne) samouprave za jednu godinu, u skladu sa zakonom i odlukom donesenom na temelju zakona, a donosi ga njezino predstavničko tijelo (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</a:rPr>
              <a:t>Zakon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</a:rPr>
              <a:t>proračunu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NN 87/08, 136/12 i 15/15)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1253"/>
            <a:ext cx="270538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14180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812</TotalTime>
  <Words>1743</Words>
  <Application>Microsoft Office PowerPoint</Application>
  <PresentationFormat>On-screen Show (4:3)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Tw Cen MT</vt:lpstr>
      <vt:lpstr>Wingdings</vt:lpstr>
      <vt:lpstr>Wingdings 2</vt:lpstr>
      <vt:lpstr>Medijan</vt:lpstr>
      <vt:lpstr>                         OPĆINA LOVAS  </vt:lpstr>
      <vt:lpstr>PowerPoint Presentation</vt:lpstr>
      <vt:lpstr>OSTALE INFORMACIJE</vt:lpstr>
      <vt:lpstr>OSNOVNI KONTAKT PODACI</vt:lpstr>
      <vt:lpstr>PREDSTAVNIČKO TIJELO &amp; IZVRŠNO TIJELO</vt:lpstr>
      <vt:lpstr>             Načelnica   Tanja Cirba, dipl. novinar </vt:lpstr>
      <vt:lpstr>JEDINSTVENI UPRAVNI ODJEL</vt:lpstr>
      <vt:lpstr>DJELOKRUG I ZADACI JEDINSTVENOG UPRAVNOG ODJELA</vt:lpstr>
      <vt:lpstr> ŠTO JE PRORAČUN?</vt:lpstr>
      <vt:lpstr>KAKO SE DONOSI PRORAČUN?</vt:lpstr>
      <vt:lpstr>SADRŽAJ PRORAČUNA</vt:lpstr>
      <vt:lpstr>ODAKLE NOVAC DOLAZI U PRORAČUN?  1. PRIHODI POSLOVANJA</vt:lpstr>
      <vt:lpstr>PowerPoint Presentation</vt:lpstr>
      <vt:lpstr>2. PRIHODI OD PRODAJE NEFINANCIJSKE IMOVINE</vt:lpstr>
      <vt:lpstr>KAMO NOVAC ODLAZI IZ PRORAČUNA?  1. RASHODI POSLOVANJA</vt:lpstr>
      <vt:lpstr>PowerPoint Presentation</vt:lpstr>
      <vt:lpstr>2. RASHODI ZA NABAVU NEFINANCIJSKE IMOVINE</vt:lpstr>
      <vt:lpstr>3. IZDACI ZA FINANCIJSKU IMOVINU I OTPLATE ZAJMOVA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LOVAS</dc:title>
  <dc:creator>Branimir Balic</dc:creator>
  <cp:lastModifiedBy>Mirka Latas</cp:lastModifiedBy>
  <cp:revision>99</cp:revision>
  <cp:lastPrinted>2018-01-25T11:21:03Z</cp:lastPrinted>
  <dcterms:created xsi:type="dcterms:W3CDTF">2017-01-30T14:04:01Z</dcterms:created>
  <dcterms:modified xsi:type="dcterms:W3CDTF">2020-01-31T08:50:39Z</dcterms:modified>
</cp:coreProperties>
</file>