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77" r:id="rId24"/>
    <p:sldId id="280" r:id="rId25"/>
    <p:sldId id="279" r:id="rId26"/>
  </p:sldIdLst>
  <p:sldSz cx="9144000" cy="6858000" type="screen4x3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Tamni stil 1 - Isticanj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amni stil 1 - Isticanj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amni stil 1 - Isticanj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8903-D011-4EE7-9411-618D8D269E7F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B7DE4-0C79-42BC-87DB-3335435F75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3537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13.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7DE4-0C79-42BC-87DB-3335435F75A4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2755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5433E7-B680-47C6-B92F-58D0C8096A52}" type="datetimeFigureOut">
              <a:rPr lang="hr-HR" smtClean="0"/>
              <a:pPr/>
              <a:t>3.1.2019.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13DD40-6D13-4FA3-82A5-4F1239FDF42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vas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736304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OPĆINA LOVAS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851187" cy="2186631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PRORAČUN OPĆINE LOVAS ZA 2019. GODINU I PROJEKCIJE PRORAČUNSKE POTROŠNJE ZA 2020. I 2021. GODINU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03" y="1830808"/>
            <a:ext cx="1152129" cy="16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1590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KAKO SE DONOSI PRORAČUN?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6591985" cy="3777622"/>
          </a:xfrm>
        </p:spPr>
        <p:txBody>
          <a:bodyPr>
            <a:no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Načelnik utvrđuje prijedlog proračuna i projekcija te ih podnosi predstavničkom tijelu (Općinskom vijeću Općine Lovas) na podnošenje do 15.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studenoga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tekuće godine.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Sukladno odredbama Zakona, proračun se mora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usvojiti najkasnije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do kraja tekuće za narednu godinu. 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nije „statičan“ akt već se sukladno Zakonu tijekom proračunske godine mogu donositi izmjene i dopune.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Općine Lovas za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2019.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godinu može se pronaći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u Službenom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vjesniku Vukovarsko-srijemske županije i na web stranici Općine Lovas </a:t>
            </a:r>
            <a:r>
              <a:rPr lang="hr-HR" sz="2000" i="1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www.lovas.hr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 .</a:t>
            </a:r>
          </a:p>
          <a:p>
            <a:pPr marL="0" indent="0" algn="ctr">
              <a:buNone/>
            </a:pP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2622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SADRŽAJ PRORAČUNA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745505" cy="3844949"/>
          </a:xfrm>
        </p:spPr>
        <p:txBody>
          <a:bodyPr>
            <a:no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se sastoji od općeg i posebnog dijela te plana</a:t>
            </a:r>
          </a:p>
          <a:p>
            <a:pPr marL="0" indent="0" algn="just">
              <a:buNone/>
            </a:pP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     razvojnih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programa.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Opći dio proračuna čine račun prihoda i rashoda te račun</a:t>
            </a:r>
          </a:p>
          <a:p>
            <a:pPr marL="0" indent="0" algn="just">
              <a:buNone/>
            </a:pP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     financiranja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Posebni dio proračuna sastoji se od plana rashoda i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izdataka iskazanih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raspoređenih u programe koji se sastoje od aktivnosti i projekata.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Plan razvojnih programa je dokument jedinice lokalne samouprave sastaljen za trogodišnje razdoblje koji sadrži ciljeve i prioritete razvoja jedinice lokalne samouprave povezane s programskom i orgaizacijskom klasifiacijom proračuna, odnosno skraćeni je prikaz planiranih rashoda vezanih uz kapitalne investicije.</a:t>
            </a:r>
          </a:p>
          <a:p>
            <a:pPr marL="0" indent="0" algn="ctr">
              <a:buNone/>
            </a:pP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3088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9146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b="1" dirty="0" smtClean="0">
                <a:solidFill>
                  <a:schemeClr val="accent1">
                    <a:lumMod val="50000"/>
                  </a:schemeClr>
                </a:solidFill>
              </a:rPr>
              <a:t>ODAKLE NOVAC DOLAZI U PRORAČUN?</a:t>
            </a:r>
            <a:br>
              <a:rPr lang="hr-HR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1. PRIHODI POSLOVANJA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45505" cy="40324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Prihodi od poreza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2.600.000,00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porez i prirez na dohodak i porez na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imovinu,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porez na kuće za odmor, porez na promet nekretnina, porez na potrošnju alkoholih i bezalkoholnih pića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b) Pomoći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iz inozemstva (darovnice) i od subjekata unutar opće države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7.018.000,00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(tekuće i kapitalne pomoći iz proračuna – državnog, županijskog i općinskog, tekuće i kapitalne pomoći od ostalih subjekata unutar opće države – HZMO-a, HZZ-a, HZZO-a, FZOUE, tekuće i kapitalne pomoći iz državnog proračuna temeljem prijenosa sredstava EU)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75491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385465" cy="5145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c) Prihodi od imovine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465.000,00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(prihodi od financijske imovine – kamate na oročena sredstva i depozite, prihodi od nefinancijske imovine - naknade za koncesije, prihodi od zakupa i iznajmljivanja poljoprivrednog zemljišta i imovine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hr-HR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) Prihodi od administrativnih pristojbi i po posebnim propisima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807.000,00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(administrativne/upravne pristojbe – ostale naknade utvrđene gradskom/općinskom odlukom, prihodi po posebnim propisima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hr-HR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e) Ostali prihodi iznose 35.000,00 kuna</a:t>
            </a:r>
            <a:endParaRPr lang="hr-H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donacije od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pravnih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i fizičkih osoba izvan opće države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f) Ostali prihodi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iznose 161.000,00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(kazne i upravne mjere i ostali prihodi)</a:t>
            </a:r>
          </a:p>
          <a:p>
            <a:pPr marL="0" indent="0" algn="ctr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58668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89199" cy="128089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2. PRIHODI OD PRODAJE NEFINANCIJSKE IMOVINE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82466"/>
            <a:ext cx="7745505" cy="38778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Prihodi od prodaje neproizvedene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imovine iznose  30.000,00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prihodi od prodaje materijalne imovine – prirodnih bogatstava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Prihodi od prodaje proizvedene dugotrajne imovine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iznose 60.000,00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prihodi od prodaje građevinskih objekata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100" b="1" dirty="0" smtClean="0">
                <a:solidFill>
                  <a:schemeClr val="accent2">
                    <a:lumMod val="50000"/>
                  </a:schemeClr>
                </a:solidFill>
              </a:rPr>
              <a:t>3. VIŠAK PRIHODA 1.000.000,00 kn</a:t>
            </a:r>
            <a:endParaRPr lang="hr-HR" sz="31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hr-HR" sz="3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PRIHODI: </a:t>
            </a:r>
            <a:r>
              <a:rPr lang="hr-HR" sz="3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hr-HR" sz="3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3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12.176.000,00 </a:t>
            </a:r>
            <a:r>
              <a:rPr lang="hr-HR" sz="3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</a:t>
            </a:r>
            <a:endParaRPr lang="hr-HR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275561" cy="7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345169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56263" cy="1363758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KAMO NOVAC ODLAZI IZ PRORAČUNA?</a:t>
            </a:r>
            <a:b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1. RASHODI POSLOVANJA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99247" y="2276872"/>
            <a:ext cx="7745505" cy="3849290"/>
          </a:xfrm>
        </p:spPr>
        <p:txBody>
          <a:bodyPr>
            <a:normAutofit fontScale="92500"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a) Rashodi za zaposlene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iznose 3.029.500,00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(plaće, ostali rashodi za zaposlene, doprinosi na plaće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b) Materijalni rashodi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2.668.000,00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(naknade troškova zaposlenima, rashodi za materijal i energiju, rashodi za usluge, naknade toškova osobama izvan radnog odnosa, ostali nespomenuti rashodi poslovanja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c) Financijski rashodi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63.000,00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kamate na primljene zajmove, ostali financijski rashodi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11160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745505" cy="4752528"/>
          </a:xfrm>
        </p:spPr>
        <p:txBody>
          <a:bodyPr>
            <a:normAutofit/>
          </a:bodyPr>
          <a:lstStyle/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d) Subvencije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109.000,00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(suvencije trgovačkim društvima, obrtnicima, malim i srednjim poduzetnicima izvan javnog sektora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Naknade građanima i kućanstvima na temelju osiguranja i druge naknade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350.000,00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(ostale naknade građanima i kućanstvima iz proračuna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Ostali rashodi iznose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870.500,00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(tekuće donacije, kapitalne donacije, kazne, penali i naknade štete)</a:t>
            </a:r>
          </a:p>
          <a:p>
            <a:pPr algn="ctr"/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09368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89199" cy="128089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2. RASHODI ZA NABAVU NEFINANCIJSKE IMOVINE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6591985" cy="41376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a) Rashodi za nabavu </a:t>
            </a:r>
            <a:r>
              <a:rPr lang="hr-HR" sz="2600" b="1" i="1" dirty="0" err="1" smtClean="0">
                <a:solidFill>
                  <a:schemeClr val="accent2">
                    <a:lumMod val="50000"/>
                  </a:schemeClr>
                </a:solidFill>
              </a:rPr>
              <a:t>neproizvedene</a:t>
            </a:r>
            <a:r>
              <a:rPr lang="hr-HR" sz="2600" b="1" i="1" dirty="0" smtClean="0">
                <a:solidFill>
                  <a:schemeClr val="accent2">
                    <a:lumMod val="50000"/>
                  </a:schemeClr>
                </a:solidFill>
              </a:rPr>
              <a:t> imovine 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iznose </a:t>
            </a:r>
            <a:r>
              <a:rPr lang="hr-HR" sz="2600" b="1" i="1" dirty="0" smtClean="0">
                <a:solidFill>
                  <a:schemeClr val="accent2">
                    <a:lumMod val="50000"/>
                  </a:schemeClr>
                </a:solidFill>
              </a:rPr>
              <a:t>753.000,00 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(nematerijalna imovina)</a:t>
            </a:r>
          </a:p>
          <a:p>
            <a:pPr algn="just"/>
            <a:endParaRPr lang="hr-HR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600" b="1" i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) Rashodi za nabavu proizvedene dugotrajne imovine iznose </a:t>
            </a:r>
            <a:r>
              <a:rPr lang="hr-HR" sz="2600" b="1" i="1" dirty="0" smtClean="0">
                <a:solidFill>
                  <a:schemeClr val="accent2">
                    <a:lumMod val="50000"/>
                  </a:schemeClr>
                </a:solidFill>
              </a:rPr>
              <a:t>3.873.000,00 </a:t>
            </a: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(građevinski objekti, postrojenja i oprema, knjige, umjetnička djela i ostale izložbene vrijednosti, nematerijalna proizvedena imovina)</a:t>
            </a:r>
          </a:p>
          <a:p>
            <a:pPr algn="just"/>
            <a:endParaRPr lang="hr-HR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) Rashodi za dodatna ulaganja na nefinancijskoj imovini iznose </a:t>
            </a:r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</a:rPr>
              <a:t>330.000,00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  <a:endParaRPr lang="hr-HR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600" dirty="0">
                <a:solidFill>
                  <a:schemeClr val="accent2">
                    <a:lumMod val="50000"/>
                  </a:schemeClr>
                </a:solidFill>
              </a:rPr>
              <a:t>(dodatna ulaganja na građevinskim objektima)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0421195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0"/>
            <a:ext cx="6589199" cy="128089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3. IZDACI ZA FINANCIJSKU IMOVINU I OTPLATE ZAJMOVA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55576" y="1860874"/>
            <a:ext cx="6591985" cy="377762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</a:rPr>
              <a:t>d) Izdaci za otplatu glavnice primljenih zajmova  iznose </a:t>
            </a:r>
            <a:r>
              <a:rPr lang="hr-HR" sz="2600" b="1" i="1" dirty="0" smtClean="0">
                <a:solidFill>
                  <a:schemeClr val="accent2">
                    <a:lumMod val="50000"/>
                  </a:schemeClr>
                </a:solidFill>
              </a:rPr>
              <a:t>130.000,00 kuna</a:t>
            </a:r>
          </a:p>
          <a:p>
            <a:pPr algn="just"/>
            <a:endParaRPr lang="hr-HR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otplata glavnice primljenih zajmova od banaka i ostalih financijskih institucija u javnom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sektoru, dionice i udjeli u glavnici trgovačkih društava u javnom sektoru)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RASHODI: </a:t>
            </a:r>
            <a:endParaRPr lang="hr-HR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12.176.000,00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</a:t>
            </a:r>
            <a:endParaRPr lang="hr-HR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1595495" cy="11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392457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056784" cy="5256583"/>
          </a:xfrm>
        </p:spPr>
        <p:txBody>
          <a:bodyPr>
            <a:normAutofit fontScale="92500" lnSpcReduction="20000"/>
          </a:bodyPr>
          <a:lstStyle/>
          <a:p>
            <a:endParaRPr lang="hr-HR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Rashodi se u proračunu dijele na Razdjele, koji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dijele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na Glave, a Glave se dalje dijele na Programe i Aktivnosti u kojima se detaljnije definiraju rashodi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Rashodi proračuna općine Lovas raspoređeni su unutar slijedećih razdjela: </a:t>
            </a:r>
          </a:p>
          <a:p>
            <a:endParaRPr lang="hr-HR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OPĆINSKO VIJEĆE </a:t>
            </a:r>
            <a:r>
              <a:rPr lang="hr-HR" sz="18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 smtClean="0">
                <a:solidFill>
                  <a:schemeClr val="accent2">
                    <a:lumMod val="50000"/>
                  </a:schemeClr>
                </a:solidFill>
              </a:rPr>
              <a:t>u ovom razdjelu evidentiraju se rashodi za članove općinskog vijeća.</a:t>
            </a:r>
          </a:p>
          <a:p>
            <a:pPr marL="411480" lvl="1" indent="0">
              <a:buNone/>
            </a:pPr>
            <a:endParaRPr lang="hr-H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OPĆINSKI NAČELNIK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 smtClean="0">
                <a:solidFill>
                  <a:schemeClr val="accent2">
                    <a:lumMod val="50000"/>
                  </a:schemeClr>
                </a:solidFill>
              </a:rPr>
              <a:t>u ovom razdjelu evidentiraju se rashodi za rad općinskog načelnika.</a:t>
            </a:r>
          </a:p>
          <a:p>
            <a:pPr marL="411480" lvl="1" indent="0">
              <a:buNone/>
            </a:pPr>
            <a:endParaRPr lang="hr-H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JEDINSTVENI UPRAVNI ODJEL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100" dirty="0" smtClean="0">
                <a:solidFill>
                  <a:schemeClr val="accent2">
                    <a:lumMod val="50000"/>
                  </a:schemeClr>
                </a:solidFill>
              </a:rPr>
              <a:t>u ovom razdjelu evidentiraju se rashodi za javnu upravu i administraciju, vatrogastvo i civilnu zaštitu, gospodarstvo, komunalnu infrastrukturu, obrazovanje, javne potrebe u kulturi, djelatnost športa i socijalnu skrb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2412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OPĆINA LOV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97941"/>
            <a:ext cx="3888432" cy="2011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098865245"/>
              </p:ext>
            </p:extLst>
          </p:nvPr>
        </p:nvGraphicFramePr>
        <p:xfrm>
          <a:off x="1547664" y="2276872"/>
          <a:ext cx="6228716" cy="14630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114358"/>
                <a:gridCol w="3114358"/>
              </a:tblGrid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BROJ STANOVNIKA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1214 </a:t>
                      </a:r>
                      <a:r>
                        <a:rPr lang="hr-HR" sz="1400">
                          <a:effectLst/>
                        </a:rPr>
                        <a:t>*popis stanovništva 2011</a:t>
                      </a:r>
                      <a:r>
                        <a:rPr lang="hr-HR" sz="1200">
                          <a:effectLst/>
                        </a:rPr>
                        <a:t>.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POVRŠINA OPĆINE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42,52 </a:t>
                      </a:r>
                      <a:r>
                        <a:rPr lang="hr-HR" sz="1400">
                          <a:effectLst/>
                        </a:rPr>
                        <a:t>km2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BROJ NASELJA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 </a:t>
                      </a:r>
                      <a:r>
                        <a:rPr lang="hr-HR" sz="1400" dirty="0">
                          <a:effectLst/>
                        </a:rPr>
                        <a:t>(</a:t>
                      </a:r>
                      <a:r>
                        <a:rPr lang="hr-HR" sz="1400" dirty="0" err="1">
                          <a:effectLst/>
                        </a:rPr>
                        <a:t>Lovas</a:t>
                      </a:r>
                      <a:r>
                        <a:rPr lang="hr-HR" sz="1400" dirty="0">
                          <a:effectLst/>
                        </a:rPr>
                        <a:t> i </a:t>
                      </a:r>
                      <a:r>
                        <a:rPr lang="hr-HR" sz="1400" dirty="0" err="1">
                          <a:effectLst/>
                        </a:rPr>
                        <a:t>Opatovac</a:t>
                      </a:r>
                      <a:r>
                        <a:rPr lang="hr-HR" sz="1400" dirty="0">
                          <a:effectLst/>
                        </a:rPr>
                        <a:t>)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MJESNIH ODBORA</a:t>
                      </a:r>
                      <a:endParaRPr lang="hr-HR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</a:t>
                      </a:r>
                      <a:endParaRPr lang="hr-HR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77176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accent2">
                    <a:lumMod val="50000"/>
                  </a:schemeClr>
                </a:solidFill>
              </a:rPr>
              <a:t>OPĆE INFORMACIJE O OPĆINI</a:t>
            </a:r>
            <a:endParaRPr lang="hr-H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36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200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Općinsko vijeće –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u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ovom Razdjelu evidentiraju 	se izdaci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za naknade članovima općinskog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	vijeća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političke stranke.</a:t>
            </a:r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Javna uprava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(naknade članovima predstavničkih tijela – Općinsko vijeće, reprezentacija) – </a:t>
            </a:r>
            <a:r>
              <a:rPr lang="hr-HR" sz="1900" b="1" i="1" dirty="0" smtClean="0">
                <a:solidFill>
                  <a:schemeClr val="accent2">
                    <a:lumMod val="50000"/>
                  </a:schemeClr>
                </a:solidFill>
              </a:rPr>
              <a:t>117.000,00 kuna</a:t>
            </a:r>
          </a:p>
          <a:p>
            <a:pPr marL="411480" lvl="1" indent="0">
              <a:buNone/>
            </a:pP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Političke stranke</a:t>
            </a:r>
            <a:r>
              <a:rPr lang="hr-HR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(tekuće donacije udrugama građana i političkim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strankama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1900" b="1" i="1" dirty="0" smtClean="0">
                <a:solidFill>
                  <a:schemeClr val="accent2">
                    <a:lumMod val="50000"/>
                  </a:schemeClr>
                </a:solidFill>
              </a:rPr>
              <a:t>12.000,00 kuna</a:t>
            </a:r>
          </a:p>
          <a:p>
            <a:pPr lvl="1"/>
            <a:endParaRPr lang="hr-HR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11480" lvl="1" indent="0" algn="ctr">
              <a:buNone/>
            </a:pP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UKUPNO: 129.000,00 kuna</a:t>
            </a:r>
            <a:endParaRPr lang="hr-HR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97535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344817" cy="6192687"/>
          </a:xfrm>
        </p:spPr>
        <p:txBody>
          <a:bodyPr/>
          <a:lstStyle/>
          <a:p>
            <a:pPr marL="0" indent="0">
              <a:buNone/>
            </a:pPr>
            <a:r>
              <a:rPr lang="hr-HR" sz="2800" b="1" i="1" dirty="0" smtClean="0">
                <a:solidFill>
                  <a:schemeClr val="accent2">
                    <a:lumMod val="50000"/>
                  </a:schemeClr>
                </a:solidFill>
              </a:rPr>
              <a:t>Općinski </a:t>
            </a:r>
            <a:r>
              <a:rPr lang="hr-HR" sz="2800" b="1" i="1" dirty="0">
                <a:solidFill>
                  <a:schemeClr val="accent2">
                    <a:lumMod val="50000"/>
                  </a:schemeClr>
                </a:solidFill>
              </a:rPr>
              <a:t>načelnik 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u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ovom Razdjelu 	evidentiraju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izdaci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za zaposlene – plaća za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	općinskog načelnika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i materijalni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rashodi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i="1" dirty="0" smtClean="0"/>
              <a:t> 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Ured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načelnika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(plaća i doprinosi za Izvršno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tijelo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– općinski načelnik, dnevnice za službeni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put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u zemlji i inozemstvu, rashodi za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promidžbeni materijal,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reprezentacija...) </a:t>
            </a:r>
            <a:r>
              <a:rPr lang="hr-HR" sz="1900" b="1" i="1" dirty="0" smtClean="0">
                <a:solidFill>
                  <a:schemeClr val="accent2">
                    <a:lumMod val="50000"/>
                  </a:schemeClr>
                </a:solidFill>
              </a:rPr>
              <a:t>- 311.000,00 </a:t>
            </a:r>
            <a:r>
              <a:rPr lang="hr-HR" sz="1900" b="1" i="1" dirty="0">
                <a:solidFill>
                  <a:schemeClr val="accent2">
                    <a:lumMod val="50000"/>
                  </a:schemeClr>
                </a:solidFill>
              </a:rPr>
              <a:t>kuna</a:t>
            </a:r>
          </a:p>
          <a:p>
            <a:pPr marL="0" indent="0" algn="ctr">
              <a:buNone/>
            </a:pPr>
            <a:endParaRPr lang="hr-HR" sz="2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UKUPNO: 311.000,00 kuna</a:t>
            </a: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9759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3744416" cy="4176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2800" b="1" i="1" dirty="0"/>
              <a:t>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Jedinstveni upravni odjel 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u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ovom Razdjelu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se nalazi 14  Programa u kojima se evidentiraju rashodi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za javnu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upravu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i administraciju,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vatrogastvo i civilnu zaštitu, gospodarstvo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komunalnu infrastrukturu, obrazovanje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, javne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potrebe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u kulturi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, zdravstvo,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djelatnost športa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socijalnu </a:t>
            </a:r>
            <a:r>
              <a:rPr lang="hr-HR" sz="2000" dirty="0" smtClean="0">
                <a:solidFill>
                  <a:schemeClr val="accent2">
                    <a:lumMod val="50000"/>
                  </a:schemeClr>
                </a:solidFill>
              </a:rPr>
              <a:t>skrb.</a:t>
            </a:r>
          </a:p>
          <a:p>
            <a:pPr marL="0" indent="0" algn="ctr">
              <a:buNone/>
            </a:pP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UKUPNO: 11.736.000,00 kuna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616968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45" y="1484784"/>
            <a:ext cx="1446305" cy="16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77" y="3789040"/>
            <a:ext cx="4021527" cy="207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65620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00113" y="404813"/>
            <a:ext cx="8243887" cy="626427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1. Javna uprava i administracija – 1.046.000,00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2. Vatrogastvo i civilna zaštita – 88.000,00 kn</a:t>
            </a:r>
          </a:p>
          <a:p>
            <a:pPr marL="0" indent="0">
              <a:buNone/>
            </a:pP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 3. Poticanje razvoja gospodarstva – 2.869.500,00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4. Održavanje objekata i uređaja komunalne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     infrastrukture – 996.500,00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5. Izgradnja objekata i uređaja komunalne infrastrukture –  </a:t>
            </a:r>
          </a:p>
          <a:p>
            <a:pPr marL="0" indent="0">
              <a:buNone/>
            </a:pP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     1.000.000,00 kn 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6. Zaštita okoliša – 1.465.000,00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7. Osnovno obrazovanje – 99.000,00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8. Predškolski odgoj – 485.000,00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9. Javne potrebe i usluge u zdravstvu – 33.000,00 kn</a:t>
            </a:r>
          </a:p>
          <a:p>
            <a:pPr marL="0" indent="0">
              <a:buNone/>
            </a:pP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10. Javne potrebe u kulturi, rekreaciji i religiji – 850.000,00 kn</a:t>
            </a:r>
          </a:p>
          <a:p>
            <a:pPr marL="0" indent="0">
              <a:buNone/>
            </a:pP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7610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99592" y="1556792"/>
            <a:ext cx="756084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11. Organizacija rekreacije i športskih aktivnosti -</a:t>
            </a:r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145.000,00 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kn</a:t>
            </a:r>
          </a:p>
          <a:p>
            <a:endParaRPr lang="hr-HR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hr-HR" sz="1900" dirty="0">
                <a:solidFill>
                  <a:schemeClr val="accent2">
                    <a:lumMod val="50000"/>
                  </a:schemeClr>
                </a:solidFill>
              </a:rPr>
              <a:t>. Program socijalne skrbi i novčanih pomoći – 1.979.000,00 kn</a:t>
            </a:r>
          </a:p>
          <a:p>
            <a:endParaRPr lang="hr-HR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13. Proračunski korisnik-Razvojna agencija TINTL – 500.000,00 kn</a:t>
            </a:r>
          </a:p>
          <a:p>
            <a:endParaRPr lang="hr-HR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1900" dirty="0" smtClean="0">
                <a:solidFill>
                  <a:schemeClr val="accent2">
                    <a:lumMod val="50000"/>
                  </a:schemeClr>
                </a:solidFill>
              </a:rPr>
              <a:t>14. Građevinski objekti – 180.000,00 kn</a:t>
            </a:r>
            <a:endParaRPr lang="hr-HR" sz="1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400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89199" cy="1280890"/>
          </a:xfrm>
        </p:spPr>
        <p:txBody>
          <a:bodyPr/>
          <a:lstStyle/>
          <a:p>
            <a:r>
              <a:rPr lang="hr-HR" sz="4000" b="1" i="1" dirty="0" smtClean="0">
                <a:solidFill>
                  <a:schemeClr val="accent1">
                    <a:lumMod val="75000"/>
                  </a:schemeClr>
                </a:solidFill>
              </a:rPr>
              <a:t>HVALA NA PAŽNJI!</a:t>
            </a:r>
            <a:endParaRPr lang="hr-HR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0" y="2133600"/>
            <a:ext cx="6000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75021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accent2">
                    <a:lumMod val="50000"/>
                  </a:schemeClr>
                </a:solidFill>
              </a:rPr>
              <a:t>OSTALE INFORMACIJE</a:t>
            </a:r>
            <a:endParaRPr lang="hr-H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8254743"/>
              </p:ext>
            </p:extLst>
          </p:nvPr>
        </p:nvGraphicFramePr>
        <p:xfrm>
          <a:off x="1331640" y="1628800"/>
          <a:ext cx="6336704" cy="403245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168352"/>
                <a:gridCol w="3168352"/>
              </a:tblGrid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GEOGRAFSKA DUŽINA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ISTOČNO 19° 10' 8.31"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GEOGRAFSKA ŠIRINA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SJEVERNO 45° 13' 33.83"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GODIŠNJA RAZINA PADALINA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749,4mm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LJETNI PROSJEK TEMPERATURE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20°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ZIMSKI PROSJEK TEMPERATURE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PROSJEČNA GODIŠNJA TEMPERATURA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11° C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2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NADMORSKA VISINA OPĆINE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120m nadmorske visine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0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UDALJENST OD ZAGREBA</a:t>
                      </a:r>
                      <a:endParaRPr lang="hr-HR" sz="11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306 km</a:t>
                      </a:r>
                      <a:endParaRPr lang="hr-HR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10841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accent2">
                    <a:lumMod val="50000"/>
                  </a:schemeClr>
                </a:solidFill>
              </a:rPr>
              <a:t>OSNOVNI KONTAKT PODACI</a:t>
            </a:r>
            <a:endParaRPr lang="hr-H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43608" y="2060848"/>
            <a:ext cx="6591985" cy="37776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OPĆINA LOVAS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A. STARČEVIĆA 5</a:t>
            </a:r>
          </a:p>
          <a:p>
            <a:pPr algn="just"/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32237 </a:t>
            </a:r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LOVAS</a:t>
            </a:r>
          </a:p>
          <a:p>
            <a:pPr algn="ctr"/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OIB: 06939947940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IBAN: HR0425000091823900009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TELEFON: 032/525-096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FAX: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032/525-096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E-mail: opcina-lovas1@vk.htnet.hr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Web:</a:t>
            </a:r>
            <a:r>
              <a:rPr lang="hr-HR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</a:rPr>
              <a:t>www.lovas.hr</a:t>
            </a: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516701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435766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PREDSTAVNIČKO TIJELO</a:t>
            </a:r>
            <a:b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&amp;</a:t>
            </a:r>
            <a:b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IZVRŠNO TIJELO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745505" cy="3705274"/>
          </a:xfrm>
        </p:spPr>
        <p:txBody>
          <a:bodyPr>
            <a:normAutofit/>
          </a:bodyPr>
          <a:lstStyle/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Općinsko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vijeće:</a:t>
            </a: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Broj članova općinskog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r-HR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Predsjednik općinskog vijeća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Stjepan Milas</a:t>
            </a:r>
          </a:p>
          <a:p>
            <a:pPr algn="just"/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Zamjenik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predsjednika vijeća 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Ivan </a:t>
            </a:r>
            <a:r>
              <a:rPr lang="hr-HR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Mađarević</a:t>
            </a:r>
            <a:endParaRPr lang="hr-HR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Načelnica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Tanja Cirba, dipl. novinar</a:t>
            </a:r>
          </a:p>
          <a:p>
            <a:pPr algn="just"/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Zamjenik načelnice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Mujić</a:t>
            </a:r>
          </a:p>
          <a:p>
            <a:pPr marL="0" indent="0" algn="just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492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800" b="1" i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Načelnica </a:t>
            </a:r>
            <a:b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b="1" i="1" dirty="0" smtClean="0">
                <a:solidFill>
                  <a:schemeClr val="accent2">
                    <a:lumMod val="50000"/>
                  </a:schemeClr>
                </a:solidFill>
              </a:rPr>
              <a:t>Tanja </a:t>
            </a:r>
            <a: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  <a:t>Cirba, dipl. novinar</a:t>
            </a:r>
            <a:br>
              <a:rPr lang="hr-HR" sz="24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hr-HR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31640" y="2268462"/>
            <a:ext cx="659198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Načelnica Općine Lovas u okviru svojih nadležnosti propisanih Zakonom i Statutom Općine Lovas priprema prijedloge općih akata, izvršava ili osigurava izvršavanje općih akata Općinskog vijeća, usmjerava djelovanje upravnih tijela Općine u obavljanju poslova iz samoupravnog djelokruga Općine, nadzire njihov rad, upravlja nekretninama, pokretninama i imovinskim pravima u vlasništvu Općine, kao i prihodima i rashodima Općine u skladu sa zakonom, Statutom i općim aktom Općinskog vijeća.</a:t>
            </a:r>
          </a:p>
          <a:p>
            <a:pPr algn="ctr"/>
            <a:endParaRPr lang="hr-HR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152" cy="153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86135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89199" cy="128089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JEDINSTVENI UPRAVNI ODJEL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916832"/>
            <a:ext cx="7745505" cy="3633266"/>
          </a:xfrm>
        </p:spPr>
        <p:txBody>
          <a:bodyPr>
            <a:normAutofit/>
          </a:bodyPr>
          <a:lstStyle/>
          <a:p>
            <a:pPr algn="just"/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Andrijana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Bistrović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referent za administrativne poslove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Ivana Conjar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referent za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računovodstvo</a:t>
            </a:r>
          </a:p>
          <a:p>
            <a:pPr algn="just"/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Mirka </a:t>
            </a:r>
            <a:r>
              <a:rPr lang="hr-HR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Latas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– pročelnica JUO</a:t>
            </a:r>
            <a:endParaRPr lang="hr-HR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Darko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Grčanac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 - bagerist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 Turkalj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</a:t>
            </a:r>
          </a:p>
          <a:p>
            <a:pPr algn="just"/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Miroslav </a:t>
            </a:r>
            <a:r>
              <a:rPr lang="hr-HR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Peričić </a:t>
            </a:r>
            <a:r>
              <a:rPr lang="hr-HR" sz="20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djelatnik komunalnog pogona – traktorist</a:t>
            </a: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0109129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672953" cy="1054250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DJELOKRUG I ZADACI</a:t>
            </a:r>
            <a:b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JEDINSTVENOG UPRAVNOG</a:t>
            </a:r>
            <a:b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ODJELA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9632" y="2276872"/>
            <a:ext cx="6591985" cy="3777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sz="2200" i="1" dirty="0" smtClean="0">
                <a:solidFill>
                  <a:schemeClr val="accent1">
                    <a:lumMod val="75000"/>
                  </a:schemeClr>
                </a:solidFill>
              </a:rPr>
              <a:t>Obavljanje stručnih </a:t>
            </a:r>
            <a:r>
              <a:rPr lang="hr-HR" sz="2200" i="1" dirty="0">
                <a:solidFill>
                  <a:schemeClr val="accent1">
                    <a:lumMod val="75000"/>
                  </a:schemeClr>
                </a:solidFill>
              </a:rPr>
              <a:t>i administrativnih poslova za potrebe načelnice, općinskog vijeća i njegovih radnih tijela (mjesni odbori), priprema nacrta i akata iz svoje nadležnosti, vođenje evidencije iz oblasti rada i radnih odnosa upravnih odjela općine, informatički poslovi vezani uz rad zaposlenika, općinskog vijeća i njegovih radnih tijela, administrativni poslovi – zaprimanje i slanje pošte, održavanje arhive i dr., računovodstveni poslovi – poslovi vezani uz izradu praćenje i izvršenje Proračuna, obavljanje poslova računovodstvene evidencije i financijskog izvještavanja, uplate i naplate proračunskih prihoda i dr., održavanje uredskih prostorija ...</a:t>
            </a:r>
          </a:p>
          <a:p>
            <a:pPr algn="ctr"/>
            <a:endParaRPr lang="hr-HR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159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929422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123869" cy="105425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	ŠTO JE PRORAČUN?</a:t>
            </a:r>
            <a:endParaRPr lang="hr-H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71600" y="1624406"/>
            <a:ext cx="4032448" cy="428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Proračun jedinice lokalne i </a:t>
            </a:r>
            <a:r>
              <a:rPr lang="hr-HR" sz="2000" i="1" dirty="0" smtClean="0">
                <a:solidFill>
                  <a:schemeClr val="accent2">
                    <a:lumMod val="50000"/>
                  </a:schemeClr>
                </a:solidFill>
              </a:rPr>
              <a:t>područne (regionalne) samouprave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</a:rPr>
              <a:t>je akt kojm se procjenjuju prihodi i primici te utvrđuju rashodi i izdaci jedinice lokalne i područne (regionalne) samouprave za jednu godinu, u skladu sa zakonom i odlukom donesenom na temelju zakona, a donosi ga njezino predstavničko tijelo (NN 87/08, 136/12 i 15/15)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1253"/>
            <a:ext cx="270538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22141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782</TotalTime>
  <Words>1477</Words>
  <Application>Microsoft Office PowerPoint</Application>
  <PresentationFormat>Prikaz na zaslonu (4:3)</PresentationFormat>
  <Paragraphs>182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Medijan</vt:lpstr>
      <vt:lpstr>                         OPĆINA LOVAS  </vt:lpstr>
      <vt:lpstr>Slajd 2</vt:lpstr>
      <vt:lpstr>OSTALE INFORMACIJE</vt:lpstr>
      <vt:lpstr>OSNOVNI KONTAKT PODACI</vt:lpstr>
      <vt:lpstr>PREDSTAVNIČKO TIJELO &amp; IZVRŠNO TIJELO</vt:lpstr>
      <vt:lpstr>             Načelnica   Tanja Cirba, dipl. novinar </vt:lpstr>
      <vt:lpstr>JEDINSTVENI UPRAVNI ODJEL</vt:lpstr>
      <vt:lpstr>DJELOKRUG I ZADACI JEDINSTVENOG UPRAVNOG ODJELA</vt:lpstr>
      <vt:lpstr> ŠTO JE PRORAČUN?</vt:lpstr>
      <vt:lpstr>KAKO SE DONOSI PRORAČUN?</vt:lpstr>
      <vt:lpstr>SADRŽAJ PRORAČUNA</vt:lpstr>
      <vt:lpstr>ODAKLE NOVAC DOLAZI U PRORAČUN?  1. PRIHODI POSLOVANJA</vt:lpstr>
      <vt:lpstr>Slajd 13</vt:lpstr>
      <vt:lpstr>2. PRIHODI OD PRODAJE NEFINANCIJSKE IMOVINE</vt:lpstr>
      <vt:lpstr>KAMO NOVAC ODLAZI IZ PRORAČUNA?  1. RASHODI POSLOVANJA</vt:lpstr>
      <vt:lpstr>Slajd 16</vt:lpstr>
      <vt:lpstr>2. RASHODI ZA NABAVU NEFINANCIJSKE IMOVINE</vt:lpstr>
      <vt:lpstr>3. IZDACI ZA FINANCIJSKU IMOVINU I OTPLATE ZAJMOVA</vt:lpstr>
      <vt:lpstr>Slajd 19</vt:lpstr>
      <vt:lpstr>Slajd 20</vt:lpstr>
      <vt:lpstr>Slajd 21</vt:lpstr>
      <vt:lpstr>Slajd 22</vt:lpstr>
      <vt:lpstr>Slajd 23</vt:lpstr>
      <vt:lpstr>Slajd 24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LOVAS</dc:title>
  <dc:creator>Branimir Balic</dc:creator>
  <cp:lastModifiedBy>Andrijana</cp:lastModifiedBy>
  <cp:revision>88</cp:revision>
  <cp:lastPrinted>2018-01-25T11:21:03Z</cp:lastPrinted>
  <dcterms:created xsi:type="dcterms:W3CDTF">2017-01-30T14:04:01Z</dcterms:created>
  <dcterms:modified xsi:type="dcterms:W3CDTF">2019-01-03T09:07:41Z</dcterms:modified>
</cp:coreProperties>
</file>